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1"/>
  </p:sldMasterIdLst>
  <p:notesMasterIdLst>
    <p:notesMasterId r:id="rId33"/>
  </p:notesMasterIdLst>
  <p:handoutMasterIdLst>
    <p:handoutMasterId r:id="rId34"/>
  </p:handoutMasterIdLst>
  <p:sldIdLst>
    <p:sldId id="256" r:id="rId2"/>
    <p:sldId id="306" r:id="rId3"/>
    <p:sldId id="307" r:id="rId4"/>
    <p:sldId id="308" r:id="rId5"/>
    <p:sldId id="310" r:id="rId6"/>
    <p:sldId id="311" r:id="rId7"/>
    <p:sldId id="321" r:id="rId8"/>
    <p:sldId id="322" r:id="rId9"/>
    <p:sldId id="445" r:id="rId10"/>
    <p:sldId id="446" r:id="rId11"/>
    <p:sldId id="447" r:id="rId12"/>
    <p:sldId id="313" r:id="rId13"/>
    <p:sldId id="315" r:id="rId14"/>
    <p:sldId id="316" r:id="rId15"/>
    <p:sldId id="317" r:id="rId16"/>
    <p:sldId id="318" r:id="rId17"/>
    <p:sldId id="319" r:id="rId18"/>
    <p:sldId id="333" r:id="rId19"/>
    <p:sldId id="324" r:id="rId20"/>
    <p:sldId id="335" r:id="rId21"/>
    <p:sldId id="334" r:id="rId22"/>
    <p:sldId id="325" r:id="rId23"/>
    <p:sldId id="326" r:id="rId24"/>
    <p:sldId id="327" r:id="rId25"/>
    <p:sldId id="328" r:id="rId26"/>
    <p:sldId id="329" r:id="rId27"/>
    <p:sldId id="330" r:id="rId28"/>
    <p:sldId id="331" r:id="rId29"/>
    <p:sldId id="337" r:id="rId30"/>
    <p:sldId id="332" r:id="rId31"/>
    <p:sldId id="305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8E8B75-EE15-41FA-99CE-E4727FE45598}">
          <p14:sldIdLst>
            <p14:sldId id="256"/>
            <p14:sldId id="306"/>
            <p14:sldId id="307"/>
            <p14:sldId id="308"/>
            <p14:sldId id="310"/>
            <p14:sldId id="311"/>
            <p14:sldId id="321"/>
            <p14:sldId id="322"/>
            <p14:sldId id="445"/>
            <p14:sldId id="446"/>
            <p14:sldId id="447"/>
            <p14:sldId id="313"/>
            <p14:sldId id="315"/>
            <p14:sldId id="316"/>
            <p14:sldId id="317"/>
            <p14:sldId id="318"/>
            <p14:sldId id="319"/>
            <p14:sldId id="333"/>
            <p14:sldId id="324"/>
            <p14:sldId id="335"/>
            <p14:sldId id="334"/>
            <p14:sldId id="325"/>
            <p14:sldId id="326"/>
            <p14:sldId id="327"/>
            <p14:sldId id="328"/>
            <p14:sldId id="329"/>
            <p14:sldId id="330"/>
            <p14:sldId id="331"/>
            <p14:sldId id="337"/>
            <p14:sldId id="332"/>
            <p14:sldId id="3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24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8731"/>
    <a:srgbClr val="CBA7C1"/>
    <a:srgbClr val="FCFCFC"/>
    <a:srgbClr val="ED720E"/>
    <a:srgbClr val="136E9D"/>
    <a:srgbClr val="004494"/>
    <a:srgbClr val="AE1C46"/>
    <a:srgbClr val="AA0535"/>
    <a:srgbClr val="A90233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6027" autoAdjust="0"/>
  </p:normalViewPr>
  <p:slideViewPr>
    <p:cSldViewPr>
      <p:cViewPr varScale="1">
        <p:scale>
          <a:sx n="115" d="100"/>
          <a:sy n="115" d="100"/>
        </p:scale>
        <p:origin x="1476" y="84"/>
      </p:cViewPr>
      <p:guideLst>
        <p:guide orient="horz"/>
        <p:guide pos="2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3828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468DD1-79CB-4E59-966F-E27256E18564}" type="doc">
      <dgm:prSet loTypeId="urn:microsoft.com/office/officeart/2005/8/layout/bProcess2" loCatId="process" qsTypeId="urn:microsoft.com/office/officeart/2005/8/quickstyle/3d3" qsCatId="3D" csTypeId="urn:microsoft.com/office/officeart/2005/8/colors/accent0_3" csCatId="mainScheme" phldr="1"/>
      <dgm:spPr/>
      <dgm:t>
        <a:bodyPr/>
        <a:lstStyle/>
        <a:p>
          <a:endParaRPr lang="hu-HU"/>
        </a:p>
      </dgm:t>
    </dgm:pt>
    <dgm:pt modelId="{8683A3F8-F714-4F40-A6A9-FA5C3B4ABFB8}">
      <dgm:prSet custT="1"/>
      <dgm:spPr/>
      <dgm:t>
        <a:bodyPr/>
        <a:lstStyle/>
        <a:p>
          <a:pPr rtl="0"/>
          <a:r>
            <a:rPr lang="hu-HU" sz="3600" b="0" cap="none" spc="0" dirty="0" err="1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rPr>
            <a:t>This</a:t>
          </a:r>
          <a:endParaRPr lang="hu-HU" sz="3600" b="0" cap="none" spc="0" dirty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gm:t>
    </dgm:pt>
    <dgm:pt modelId="{77C5F0ED-4248-4FD1-958F-6CEBBD9751C3}" type="parTrans" cxnId="{ED7F3096-BE29-4CFB-89D1-821E2EA45BBB}">
      <dgm:prSet/>
      <dgm:spPr/>
      <dgm:t>
        <a:bodyPr/>
        <a:lstStyle/>
        <a:p>
          <a:endParaRPr lang="hu-HU" sz="1400" b="0" cap="none" spc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gm:t>
    </dgm:pt>
    <dgm:pt modelId="{73BC7DD0-204C-4281-B5E0-98A63565DBDA}" type="sibTrans" cxnId="{ED7F3096-BE29-4CFB-89D1-821E2EA45BBB}">
      <dgm:prSet/>
      <dgm:spPr/>
      <dgm:t>
        <a:bodyPr/>
        <a:lstStyle/>
        <a:p>
          <a:endParaRPr lang="hu-HU" sz="1400" b="0" cap="none" spc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gm:t>
    </dgm:pt>
    <dgm:pt modelId="{2A552D2D-6429-49D7-980B-4476DFE21AF6}">
      <dgm:prSet custT="1"/>
      <dgm:spPr/>
      <dgm:t>
        <a:bodyPr/>
        <a:lstStyle/>
        <a:p>
          <a:pPr rtl="0"/>
          <a:r>
            <a:rPr lang="hu-HU" sz="2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rPr>
            <a:t>is </a:t>
          </a:r>
          <a:r>
            <a:rPr lang="hu-HU" sz="2400" b="0" cap="none" spc="0" dirty="0" err="1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rPr>
            <a:t>the</a:t>
          </a:r>
          <a:endParaRPr lang="hu-HU" sz="2400" b="0" cap="none" spc="0" dirty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gm:t>
    </dgm:pt>
    <dgm:pt modelId="{13EDF78F-E1FF-43C4-8004-66F24CE9A402}" type="parTrans" cxnId="{C4BD99E6-F400-4626-95AC-0EB7ECF5CE73}">
      <dgm:prSet/>
      <dgm:spPr/>
      <dgm:t>
        <a:bodyPr/>
        <a:lstStyle/>
        <a:p>
          <a:endParaRPr lang="hu-HU" sz="1400" b="0" cap="none" spc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gm:t>
    </dgm:pt>
    <dgm:pt modelId="{C7F300BE-5897-458A-AD86-6A69E34D510D}" type="sibTrans" cxnId="{C4BD99E6-F400-4626-95AC-0EB7ECF5CE73}">
      <dgm:prSet/>
      <dgm:spPr/>
      <dgm:t>
        <a:bodyPr/>
        <a:lstStyle/>
        <a:p>
          <a:endParaRPr lang="hu-HU" sz="1400" b="0" cap="none" spc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gm:t>
    </dgm:pt>
    <dgm:pt modelId="{B487D763-1201-476B-BFFE-F23CE8576865}">
      <dgm:prSet custT="1"/>
      <dgm:spPr/>
      <dgm:t>
        <a:bodyPr/>
        <a:lstStyle/>
        <a:p>
          <a:pPr rtl="0"/>
          <a:r>
            <a:rPr lang="hu-HU" sz="3200" b="0" cap="none" spc="0" baseline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rPr>
            <a:t>END!</a:t>
          </a:r>
        </a:p>
      </dgm:t>
    </dgm:pt>
    <dgm:pt modelId="{51153719-BBC6-43CD-90F9-0BE233996068}" type="parTrans" cxnId="{170B9CE4-AA27-491D-91EE-84A909B02299}">
      <dgm:prSet/>
      <dgm:spPr/>
      <dgm:t>
        <a:bodyPr/>
        <a:lstStyle/>
        <a:p>
          <a:endParaRPr lang="hu-HU" sz="1400" b="0" cap="none" spc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gm:t>
    </dgm:pt>
    <dgm:pt modelId="{F3C8C1FB-679D-4BE5-A602-353997E8FD3E}" type="sibTrans" cxnId="{170B9CE4-AA27-491D-91EE-84A909B02299}">
      <dgm:prSet/>
      <dgm:spPr/>
      <dgm:t>
        <a:bodyPr/>
        <a:lstStyle/>
        <a:p>
          <a:endParaRPr lang="hu-HU" sz="1400" b="0" cap="none" spc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gm:t>
    </dgm:pt>
    <dgm:pt modelId="{BF7B0A03-5B17-418A-83CE-BE7D4A38A042}" type="pres">
      <dgm:prSet presAssocID="{B7468DD1-79CB-4E59-966F-E27256E18564}" presName="diagram" presStyleCnt="0">
        <dgm:presLayoutVars>
          <dgm:dir/>
          <dgm:resizeHandles/>
        </dgm:presLayoutVars>
      </dgm:prSet>
      <dgm:spPr/>
      <dgm:t>
        <a:bodyPr/>
        <a:lstStyle/>
        <a:p>
          <a:endParaRPr lang="hu-HU"/>
        </a:p>
      </dgm:t>
    </dgm:pt>
    <dgm:pt modelId="{992E5BB9-EE20-4DF8-B00A-C1C583A68293}" type="pres">
      <dgm:prSet presAssocID="{8683A3F8-F714-4F40-A6A9-FA5C3B4ABFB8}" presName="firstNode" presStyleLbl="node1" presStyleIdx="0" presStyleCnt="3" custLinFactNeighborX="-38683" custLinFactNeighborY="32550">
        <dgm:presLayoutVars>
          <dgm:bulletEnabled val="1"/>
        </dgm:presLayoutVars>
      </dgm:prSet>
      <dgm:spPr/>
      <dgm:t>
        <a:bodyPr/>
        <a:lstStyle/>
        <a:p>
          <a:endParaRPr lang="hu-HU"/>
        </a:p>
      </dgm:t>
    </dgm:pt>
    <dgm:pt modelId="{7320B337-B813-449D-BE5E-A89107F3F745}" type="pres">
      <dgm:prSet presAssocID="{73BC7DD0-204C-4281-B5E0-98A63565DBDA}" presName="sibTrans" presStyleLbl="sibTrans2D1" presStyleIdx="0" presStyleCnt="2"/>
      <dgm:spPr/>
      <dgm:t>
        <a:bodyPr/>
        <a:lstStyle/>
        <a:p>
          <a:endParaRPr lang="hu-HU"/>
        </a:p>
      </dgm:t>
    </dgm:pt>
    <dgm:pt modelId="{70C31B3A-494E-468F-8CA7-0AE7F6D43AC2}" type="pres">
      <dgm:prSet presAssocID="{2A552D2D-6429-49D7-980B-4476DFE21AF6}" presName="middleNode" presStyleCnt="0"/>
      <dgm:spPr/>
    </dgm:pt>
    <dgm:pt modelId="{BA74E3B2-E729-4C1C-8536-729B4E84F1C2}" type="pres">
      <dgm:prSet presAssocID="{2A552D2D-6429-49D7-980B-4476DFE21AF6}" presName="padding" presStyleLbl="node1" presStyleIdx="0" presStyleCnt="3"/>
      <dgm:spPr/>
    </dgm:pt>
    <dgm:pt modelId="{91EA8168-2735-402A-8A1F-3F42B7BCE8BE}" type="pres">
      <dgm:prSet presAssocID="{2A552D2D-6429-49D7-980B-4476DFE21AF6}" presName="shape" presStyleLbl="node1" presStyleIdx="1" presStyleCnt="3" custLinFactX="29893" custLinFactNeighborX="100000" custLinFactNeighborY="-91327">
        <dgm:presLayoutVars>
          <dgm:bulletEnabled val="1"/>
        </dgm:presLayoutVars>
      </dgm:prSet>
      <dgm:spPr/>
      <dgm:t>
        <a:bodyPr/>
        <a:lstStyle/>
        <a:p>
          <a:endParaRPr lang="hu-HU"/>
        </a:p>
      </dgm:t>
    </dgm:pt>
    <dgm:pt modelId="{914AAAF2-6BFA-4BFE-AFB3-FD17A3DE15FE}" type="pres">
      <dgm:prSet presAssocID="{C7F300BE-5897-458A-AD86-6A69E34D510D}" presName="sibTrans" presStyleLbl="sibTrans2D1" presStyleIdx="1" presStyleCnt="2"/>
      <dgm:spPr/>
      <dgm:t>
        <a:bodyPr/>
        <a:lstStyle/>
        <a:p>
          <a:endParaRPr lang="hu-HU"/>
        </a:p>
      </dgm:t>
    </dgm:pt>
    <dgm:pt modelId="{23FE1B70-F8D3-4044-8672-82CC78D65261}" type="pres">
      <dgm:prSet presAssocID="{B487D763-1201-476B-BFFE-F23CE8576865}" presName="lastNode" presStyleLbl="node1" presStyleIdx="2" presStyleCnt="3" custLinFactNeighborX="58022" custLinFactNeighborY="-16336">
        <dgm:presLayoutVars>
          <dgm:bulletEnabled val="1"/>
        </dgm:presLayoutVars>
      </dgm:prSet>
      <dgm:spPr/>
      <dgm:t>
        <a:bodyPr/>
        <a:lstStyle/>
        <a:p>
          <a:endParaRPr lang="hu-HU"/>
        </a:p>
      </dgm:t>
    </dgm:pt>
  </dgm:ptLst>
  <dgm:cxnLst>
    <dgm:cxn modelId="{CA7259AA-1A8A-4E81-ACC2-F46D4340D80C}" type="presOf" srcId="{C7F300BE-5897-458A-AD86-6A69E34D510D}" destId="{914AAAF2-6BFA-4BFE-AFB3-FD17A3DE15FE}" srcOrd="0" destOrd="0" presId="urn:microsoft.com/office/officeart/2005/8/layout/bProcess2"/>
    <dgm:cxn modelId="{AB37D3B8-8BDD-45B5-94BD-3A0B4531D3E3}" type="presOf" srcId="{B7468DD1-79CB-4E59-966F-E27256E18564}" destId="{BF7B0A03-5B17-418A-83CE-BE7D4A38A042}" srcOrd="0" destOrd="0" presId="urn:microsoft.com/office/officeart/2005/8/layout/bProcess2"/>
    <dgm:cxn modelId="{170B9CE4-AA27-491D-91EE-84A909B02299}" srcId="{B7468DD1-79CB-4E59-966F-E27256E18564}" destId="{B487D763-1201-476B-BFFE-F23CE8576865}" srcOrd="2" destOrd="0" parTransId="{51153719-BBC6-43CD-90F9-0BE233996068}" sibTransId="{F3C8C1FB-679D-4BE5-A602-353997E8FD3E}"/>
    <dgm:cxn modelId="{B81D8C33-8890-4596-BE09-BDF03B0BBB7F}" type="presOf" srcId="{B487D763-1201-476B-BFFE-F23CE8576865}" destId="{23FE1B70-F8D3-4044-8672-82CC78D65261}" srcOrd="0" destOrd="0" presId="urn:microsoft.com/office/officeart/2005/8/layout/bProcess2"/>
    <dgm:cxn modelId="{C4BD99E6-F400-4626-95AC-0EB7ECF5CE73}" srcId="{B7468DD1-79CB-4E59-966F-E27256E18564}" destId="{2A552D2D-6429-49D7-980B-4476DFE21AF6}" srcOrd="1" destOrd="0" parTransId="{13EDF78F-E1FF-43C4-8004-66F24CE9A402}" sibTransId="{C7F300BE-5897-458A-AD86-6A69E34D510D}"/>
    <dgm:cxn modelId="{562AC6BA-F5EC-47E0-BE9D-D122C481DF3E}" type="presOf" srcId="{2A552D2D-6429-49D7-980B-4476DFE21AF6}" destId="{91EA8168-2735-402A-8A1F-3F42B7BCE8BE}" srcOrd="0" destOrd="0" presId="urn:microsoft.com/office/officeart/2005/8/layout/bProcess2"/>
    <dgm:cxn modelId="{2F724435-8FE5-4DFA-8BE8-A292238FA161}" type="presOf" srcId="{8683A3F8-F714-4F40-A6A9-FA5C3B4ABFB8}" destId="{992E5BB9-EE20-4DF8-B00A-C1C583A68293}" srcOrd="0" destOrd="0" presId="urn:microsoft.com/office/officeart/2005/8/layout/bProcess2"/>
    <dgm:cxn modelId="{4ABD918C-484B-4B2F-8FD0-85301125E0C9}" type="presOf" srcId="{73BC7DD0-204C-4281-B5E0-98A63565DBDA}" destId="{7320B337-B813-449D-BE5E-A89107F3F745}" srcOrd="0" destOrd="0" presId="urn:microsoft.com/office/officeart/2005/8/layout/bProcess2"/>
    <dgm:cxn modelId="{ED7F3096-BE29-4CFB-89D1-821E2EA45BBB}" srcId="{B7468DD1-79CB-4E59-966F-E27256E18564}" destId="{8683A3F8-F714-4F40-A6A9-FA5C3B4ABFB8}" srcOrd="0" destOrd="0" parTransId="{77C5F0ED-4248-4FD1-958F-6CEBBD9751C3}" sibTransId="{73BC7DD0-204C-4281-B5E0-98A63565DBDA}"/>
    <dgm:cxn modelId="{DD6A9B4C-C839-4553-BED0-2E232F6324F3}" type="presParOf" srcId="{BF7B0A03-5B17-418A-83CE-BE7D4A38A042}" destId="{992E5BB9-EE20-4DF8-B00A-C1C583A68293}" srcOrd="0" destOrd="0" presId="urn:microsoft.com/office/officeart/2005/8/layout/bProcess2"/>
    <dgm:cxn modelId="{C85C1689-DA30-408F-8976-9CFFFE634AD6}" type="presParOf" srcId="{BF7B0A03-5B17-418A-83CE-BE7D4A38A042}" destId="{7320B337-B813-449D-BE5E-A89107F3F745}" srcOrd="1" destOrd="0" presId="urn:microsoft.com/office/officeart/2005/8/layout/bProcess2"/>
    <dgm:cxn modelId="{5F9A0CF4-BA00-450A-9A17-01EA781C8214}" type="presParOf" srcId="{BF7B0A03-5B17-418A-83CE-BE7D4A38A042}" destId="{70C31B3A-494E-468F-8CA7-0AE7F6D43AC2}" srcOrd="2" destOrd="0" presId="urn:microsoft.com/office/officeart/2005/8/layout/bProcess2"/>
    <dgm:cxn modelId="{0C36F82B-7F97-4163-B2B7-486138148CA5}" type="presParOf" srcId="{70C31B3A-494E-468F-8CA7-0AE7F6D43AC2}" destId="{BA74E3B2-E729-4C1C-8536-729B4E84F1C2}" srcOrd="0" destOrd="0" presId="urn:microsoft.com/office/officeart/2005/8/layout/bProcess2"/>
    <dgm:cxn modelId="{706CDA23-3EDF-4FA0-B923-012A1C265CB8}" type="presParOf" srcId="{70C31B3A-494E-468F-8CA7-0AE7F6D43AC2}" destId="{91EA8168-2735-402A-8A1F-3F42B7BCE8BE}" srcOrd="1" destOrd="0" presId="urn:microsoft.com/office/officeart/2005/8/layout/bProcess2"/>
    <dgm:cxn modelId="{6AAAB473-2E01-4E24-BB52-90D1AC0DDFAE}" type="presParOf" srcId="{BF7B0A03-5B17-418A-83CE-BE7D4A38A042}" destId="{914AAAF2-6BFA-4BFE-AFB3-FD17A3DE15FE}" srcOrd="3" destOrd="0" presId="urn:microsoft.com/office/officeart/2005/8/layout/bProcess2"/>
    <dgm:cxn modelId="{407F46AC-05ED-4BFD-9A2B-AA181FCE192F}" type="presParOf" srcId="{BF7B0A03-5B17-418A-83CE-BE7D4A38A042}" destId="{23FE1B70-F8D3-4044-8672-82CC78D65261}" srcOrd="4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2E5BB9-EE20-4DF8-B00A-C1C583A68293}">
      <dsp:nvSpPr>
        <dsp:cNvPr id="0" name=""/>
        <dsp:cNvSpPr/>
      </dsp:nvSpPr>
      <dsp:spPr>
        <a:xfrm>
          <a:off x="702081" y="756089"/>
          <a:ext cx="2320439" cy="23204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u-HU" sz="3600" b="0" kern="1200" cap="none" spc="0" dirty="0" err="1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rPr>
            <a:t>This</a:t>
          </a:r>
          <a:endParaRPr lang="hu-HU" sz="3600" b="0" kern="1200" cap="none" spc="0" dirty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sp:txBody>
      <dsp:txXfrm>
        <a:off x="1041901" y="1095909"/>
        <a:ext cx="1640799" cy="1640799"/>
      </dsp:txXfrm>
    </dsp:sp>
    <dsp:sp modelId="{7320B337-B813-449D-BE5E-A89107F3F745}">
      <dsp:nvSpPr>
        <dsp:cNvPr id="0" name=""/>
        <dsp:cNvSpPr/>
      </dsp:nvSpPr>
      <dsp:spPr>
        <a:xfrm rot="6500193">
          <a:off x="3108783" y="2181392"/>
          <a:ext cx="812153" cy="565237"/>
        </a:xfrm>
        <a:prstGeom prst="triangle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EA8168-2735-402A-8A1F-3F42B7BCE8BE}">
      <dsp:nvSpPr>
        <dsp:cNvPr id="0" name=""/>
        <dsp:cNvSpPr/>
      </dsp:nvSpPr>
      <dsp:spPr>
        <a:xfrm>
          <a:off x="3996446" y="2106234"/>
          <a:ext cx="1547733" cy="15477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u-HU" sz="2400" b="0" kern="120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rPr>
            <a:t>is </a:t>
          </a:r>
          <a:r>
            <a:rPr lang="hu-HU" sz="2400" b="0" kern="1200" cap="none" spc="0" dirty="0" err="1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rPr>
            <a:t>the</a:t>
          </a:r>
          <a:endParaRPr lang="hu-HU" sz="2400" b="0" kern="1200" cap="none" spc="0" dirty="0">
            <a:ln w="0"/>
            <a:gradFill>
              <a:gsLst>
                <a:gs pos="0">
                  <a:schemeClr val="accent5">
                    <a:lumMod val="50000"/>
                  </a:schemeClr>
                </a:gs>
                <a:gs pos="5000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5400000"/>
            </a:gradFill>
            <a:effectLst>
              <a:reflection blurRad="6350" stA="53000" endA="300" endPos="35500" dir="5400000" sy="-90000" algn="bl" rotWithShape="0"/>
            </a:effectLst>
          </a:endParaRPr>
        </a:p>
      </dsp:txBody>
      <dsp:txXfrm>
        <a:off x="4223106" y="2332894"/>
        <a:ext cx="1094413" cy="1094413"/>
      </dsp:txXfrm>
    </dsp:sp>
    <dsp:sp modelId="{914AAAF2-6BFA-4BFE-AFB3-FD17A3DE15FE}">
      <dsp:nvSpPr>
        <dsp:cNvPr id="0" name=""/>
        <dsp:cNvSpPr/>
      </dsp:nvSpPr>
      <dsp:spPr>
        <a:xfrm rot="6609972">
          <a:off x="5606232" y="3053616"/>
          <a:ext cx="812153" cy="565237"/>
        </a:xfrm>
        <a:prstGeom prst="triangle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FE1B70-F8D3-4044-8672-82CC78D65261}">
      <dsp:nvSpPr>
        <dsp:cNvPr id="0" name=""/>
        <dsp:cNvSpPr/>
      </dsp:nvSpPr>
      <dsp:spPr>
        <a:xfrm>
          <a:off x="6426721" y="2754312"/>
          <a:ext cx="2320439" cy="2320439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u-HU" sz="3200" b="0" kern="1200" cap="none" spc="0" baseline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rPr>
            <a:t>END!</a:t>
          </a:r>
        </a:p>
      </dsp:txBody>
      <dsp:txXfrm>
        <a:off x="6766541" y="3094132"/>
        <a:ext cx="1640799" cy="16407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D8D6F-A0C0-46C0-A295-D3723D5EA4AB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1BAC1F-13D3-43CD-A146-021F1C3590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84991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B6E7B-3576-4970-B1A2-88C1ABE177BE}" type="datetimeFigureOut">
              <a:rPr lang="en-GB" smtClean="0"/>
              <a:t>16/12/2020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992C1D-2BFA-4AF9-ACBF-EB79A88E7C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4230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70001" y="4149080"/>
            <a:ext cx="3528392" cy="5040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5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Presentation Title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3851920" y="6131808"/>
            <a:ext cx="4824536" cy="360040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0"/>
              </a:spcBef>
              <a:buNone/>
              <a:defRPr sz="900" baseline="0">
                <a:solidFill>
                  <a:schemeClr val="tx2"/>
                </a:solidFill>
                <a:latin typeface="Calibri" pitchFamily="34" charset="0"/>
              </a:defRPr>
            </a:lvl1pPr>
          </a:lstStyle>
          <a:p>
            <a:pPr lvl="0"/>
            <a:r>
              <a:rPr lang="en-GB" dirty="0"/>
              <a:t>Speaker | Location | Date</a:t>
            </a:r>
          </a:p>
        </p:txBody>
      </p:sp>
    </p:spTree>
    <p:extLst>
      <p:ext uri="{BB962C8B-B14F-4D97-AF65-F5344CB8AC3E}">
        <p14:creationId xmlns:p14="http://schemas.microsoft.com/office/powerpoint/2010/main" val="2368483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8497624" y="6467128"/>
            <a:ext cx="285656" cy="196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C2DE46A0-92A9-4CB6-B66D-C429D4C93DD8}" type="slidenum">
              <a:rPr lang="en-GB" sz="675" smtClean="0">
                <a:solidFill>
                  <a:schemeClr val="bg1"/>
                </a:solidFill>
                <a:latin typeface="Titillium" pitchFamily="50" charset="0"/>
              </a:rPr>
              <a:t>‹#›</a:t>
            </a:fld>
            <a:endParaRPr lang="en-GB" sz="675" dirty="0">
              <a:solidFill>
                <a:schemeClr val="bg1"/>
              </a:solidFill>
              <a:latin typeface="Titillium" pitchFamily="5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67548" y="404671"/>
            <a:ext cx="6426713" cy="5760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467548" y="1196976"/>
            <a:ext cx="7272804" cy="5184352"/>
          </a:xfrm>
          <a:prstGeom prst="rect">
            <a:avLst/>
          </a:prstGeom>
        </p:spPr>
        <p:txBody>
          <a:bodyPr/>
          <a:lstStyle>
            <a:lvl1pPr marL="0" indent="-134997">
              <a:lnSpc>
                <a:spcPct val="113000"/>
              </a:lnSpc>
              <a:spcBef>
                <a:spcPts val="0"/>
              </a:spcBef>
              <a:buClr>
                <a:schemeClr val="tx2"/>
              </a:buClr>
              <a:buFont typeface="Arial" pitchFamily="34" charset="0"/>
              <a:buChar char="•"/>
              <a:defRPr sz="2200">
                <a:solidFill>
                  <a:schemeClr val="tx1"/>
                </a:solidFill>
              </a:defRPr>
            </a:lvl1pPr>
            <a:lvl2pPr marL="485988" indent="-134997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200"/>
            </a:lvl2pPr>
            <a:lvl3pPr marL="1065131" indent="-342900">
              <a:lnSpc>
                <a:spcPct val="113000"/>
              </a:lnSpc>
              <a:buClr>
                <a:schemeClr val="tx2"/>
              </a:buClr>
              <a:buFont typeface="Arial" panose="020B0604020202020204" pitchFamily="34" charset="0"/>
              <a:buChar char="•"/>
              <a:defRPr sz="2200" baseline="0"/>
            </a:lvl3pPr>
            <a:lvl4pPr marL="1200120" indent="-134997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200"/>
            </a:lvl4pPr>
          </a:lstStyle>
          <a:p>
            <a:pPr lvl="0"/>
            <a:r>
              <a:rPr lang="en-GB" dirty="0"/>
              <a:t>Text Here</a:t>
            </a:r>
            <a:endParaRPr lang="hu-HU" dirty="0"/>
          </a:p>
          <a:p>
            <a:pPr lvl="1"/>
            <a:r>
              <a:rPr lang="hu-HU" sz="2200" dirty="0"/>
              <a:t>Text Here</a:t>
            </a:r>
          </a:p>
          <a:p>
            <a:pPr lvl="2"/>
            <a:r>
              <a:rPr lang="hu-HU" dirty="0"/>
              <a:t>Text here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64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274638"/>
            <a:ext cx="7447116" cy="1143000"/>
          </a:xfrm>
          <a:prstGeom prst="rect">
            <a:avLst/>
          </a:prstGeom>
        </p:spPr>
        <p:txBody>
          <a:bodyPr/>
          <a:lstStyle/>
          <a:p>
            <a:r>
              <a:rPr lang="hu-H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3" y="1600206"/>
            <a:ext cx="8619934" cy="4525963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hu-HU" dirty="0"/>
              <a:t>Click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edit</a:t>
            </a:r>
            <a:r>
              <a:rPr lang="hu-HU" dirty="0"/>
              <a:t> Master text </a:t>
            </a:r>
            <a:r>
              <a:rPr lang="hu-HU" dirty="0" err="1"/>
              <a:t>styles</a:t>
            </a:r>
            <a:endParaRPr lang="hu-HU" dirty="0"/>
          </a:p>
          <a:p>
            <a:pPr lvl="1"/>
            <a:r>
              <a:rPr lang="hu-HU" dirty="0" err="1"/>
              <a:t>Second</a:t>
            </a:r>
            <a:r>
              <a:rPr lang="hu-HU" dirty="0"/>
              <a:t> </a:t>
            </a:r>
            <a:r>
              <a:rPr lang="hu-HU" dirty="0" err="1"/>
              <a:t>level</a:t>
            </a:r>
            <a:endParaRPr lang="hu-HU" dirty="0"/>
          </a:p>
          <a:p>
            <a:pPr lvl="2"/>
            <a:r>
              <a:rPr lang="hu-HU" dirty="0" err="1"/>
              <a:t>Third</a:t>
            </a:r>
            <a:r>
              <a:rPr lang="hu-HU" dirty="0"/>
              <a:t> </a:t>
            </a:r>
            <a:r>
              <a:rPr lang="hu-HU" dirty="0" err="1"/>
              <a:t>level</a:t>
            </a:r>
            <a:endParaRPr lang="hu-HU" dirty="0"/>
          </a:p>
          <a:p>
            <a:pPr lvl="3"/>
            <a:r>
              <a:rPr lang="hu-HU" dirty="0" err="1"/>
              <a:t>Fourth</a:t>
            </a:r>
            <a:r>
              <a:rPr lang="hu-HU" dirty="0"/>
              <a:t> </a:t>
            </a:r>
            <a:r>
              <a:rPr lang="hu-HU" dirty="0" err="1"/>
              <a:t>level</a:t>
            </a:r>
            <a:endParaRPr lang="hu-HU" dirty="0"/>
          </a:p>
          <a:p>
            <a:pPr lvl="4"/>
            <a:r>
              <a:rPr lang="hu-HU" dirty="0" err="1"/>
              <a:t>Fifth</a:t>
            </a:r>
            <a:r>
              <a:rPr lang="hu-HU" dirty="0"/>
              <a:t> </a:t>
            </a:r>
            <a:r>
              <a:rPr lang="hu-HU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8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69DE5A-74D5-4D1F-BD8A-16CDEB5A26F2}" type="datetimeFigureOut">
              <a:rPr lang="en-US"/>
              <a:pPr>
                <a:defRPr/>
              </a:pPr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8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8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28D95B-28C8-4FC8-9A5F-9BEE327AB8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81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334933" y="1169931"/>
            <a:ext cx="4814835" cy="4993802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33400"/>
            <a:ext cx="6154713" cy="3124201"/>
          </a:xfrm>
        </p:spPr>
        <p:txBody>
          <a:bodyPr anchor="b">
            <a:normAutofit/>
          </a:bodyPr>
          <a:lstStyle>
            <a:lvl1pPr algn="l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843868"/>
            <a:ext cx="4954250" cy="191346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B6B89-2F79-4BA7-A23A-F0B188F0D5B2}" type="datetimeFigureOut">
              <a:rPr lang="hu-HU" smtClean="0"/>
              <a:t>2020. 12. 16.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D421C-B488-4AE7-9AB1-C8358B7CD86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8119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/>
          <p:cNvSpPr txBox="1">
            <a:spLocks/>
          </p:cNvSpPr>
          <p:nvPr userDrawn="1"/>
        </p:nvSpPr>
        <p:spPr>
          <a:xfrm>
            <a:off x="539750" y="4725144"/>
            <a:ext cx="4032250" cy="79208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2400" kern="120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>
                <a:solidFill>
                  <a:schemeClr val="bg1"/>
                </a:solidFill>
                <a:latin typeface="+mj-lt"/>
              </a:rPr>
              <a:t>Text</a:t>
            </a:r>
            <a:endParaRPr lang="en-GB" sz="1800" dirty="0">
              <a:solidFill>
                <a:schemeClr val="bg1"/>
              </a:solidFill>
              <a:latin typeface="Titillium Lt" pitchFamily="50" charset="0"/>
            </a:endParaRPr>
          </a:p>
        </p:txBody>
      </p:sp>
      <p:sp>
        <p:nvSpPr>
          <p:cNvPr id="9" name="Text Placeholder 11"/>
          <p:cNvSpPr txBox="1">
            <a:spLocks/>
          </p:cNvSpPr>
          <p:nvPr userDrawn="1"/>
        </p:nvSpPr>
        <p:spPr>
          <a:xfrm>
            <a:off x="692151" y="4877544"/>
            <a:ext cx="4032250" cy="79208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2400" kern="120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>
                <a:solidFill>
                  <a:schemeClr val="bg1"/>
                </a:solidFill>
                <a:latin typeface="+mj-lt"/>
              </a:rPr>
              <a:t>Text</a:t>
            </a:r>
            <a:endParaRPr lang="en-GB" sz="1800" dirty="0">
              <a:solidFill>
                <a:schemeClr val="bg1"/>
              </a:solidFill>
              <a:latin typeface="Titillium Lt" pitchFamily="50" charset="0"/>
            </a:endParaRPr>
          </a:p>
        </p:txBody>
      </p:sp>
      <p:pic>
        <p:nvPicPr>
          <p:cNvPr id="6" name="Kép 5"/>
          <p:cNvPicPr>
            <a:picLocks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7849"/>
            <a:ext cx="1080000" cy="1080000"/>
          </a:xfrm>
          <a:prstGeom prst="rect">
            <a:avLst/>
          </a:prstGeom>
        </p:spPr>
      </p:pic>
      <p:pic>
        <p:nvPicPr>
          <p:cNvPr id="1028" name="Picture 4" descr="Image result for elte informatikai kar cÃ­mer">
            <a:extLst>
              <a:ext uri="{FF2B5EF4-FFF2-40B4-BE49-F238E27FC236}">
                <a16:creationId xmlns:a16="http://schemas.microsoft.com/office/drawing/2014/main" id="{1721A0D4-43B4-4367-80E1-F1680DA39767}"/>
              </a:ext>
            </a:extLst>
          </p:cNvPr>
          <p:cNvPicPr>
            <a:picLocks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384" y="1046489"/>
            <a:ext cx="1000800" cy="10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32B99D5B-2150-40C4-A420-A85FBB950460}"/>
              </a:ext>
            </a:extLst>
          </p:cNvPr>
          <p:cNvGrpSpPr/>
          <p:nvPr userDrawn="1"/>
        </p:nvGrpSpPr>
        <p:grpSpPr>
          <a:xfrm>
            <a:off x="7956884" y="2126489"/>
            <a:ext cx="1259632" cy="1144013"/>
            <a:chOff x="11094016" y="2060848"/>
            <a:chExt cx="1237152" cy="1008112"/>
          </a:xfrm>
        </p:grpSpPr>
        <p:pic>
          <p:nvPicPr>
            <p:cNvPr id="1030" name="Picture 6" descr="https://www.eitdigital.eu/fileadmin/_processed_/0/3/csm_budapest_landmark_77173e703c.jpg">
              <a:extLst>
                <a:ext uri="{FF2B5EF4-FFF2-40B4-BE49-F238E27FC236}">
                  <a16:creationId xmlns:a16="http://schemas.microsoft.com/office/drawing/2014/main" id="{EA96A06A-9458-4286-9F27-868B87F0108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94016" y="2450660"/>
              <a:ext cx="1080000" cy="618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Szövegdoboz 15">
              <a:extLst>
                <a:ext uri="{FF2B5EF4-FFF2-40B4-BE49-F238E27FC236}">
                  <a16:creationId xmlns:a16="http://schemas.microsoft.com/office/drawing/2014/main" id="{AAD9B0B0-AFB7-4946-9439-A74D30E28825}"/>
                </a:ext>
              </a:extLst>
            </p:cNvPr>
            <p:cNvSpPr txBox="1"/>
            <p:nvPr userDrawn="1"/>
          </p:nvSpPr>
          <p:spPr>
            <a:xfrm>
              <a:off x="11274896" y="2060848"/>
              <a:ext cx="1056272" cy="3347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25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ELTE </a:t>
              </a:r>
              <a:r>
                <a:rPr lang="hu-HU" sz="525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</a:p>
            <a:p>
              <a:pPr algn="ctr"/>
              <a:r>
                <a:rPr lang="en-US" sz="525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Faculty of Informatics </a:t>
              </a:r>
            </a:p>
            <a:p>
              <a:pPr algn="ctr"/>
              <a:r>
                <a:rPr lang="en-US" sz="525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EIT Digital CLC</a:t>
              </a:r>
              <a:endParaRPr lang="hu-HU" sz="525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11" name="Téglalap 10">
            <a:extLst>
              <a:ext uri="{FF2B5EF4-FFF2-40B4-BE49-F238E27FC236}">
                <a16:creationId xmlns:a16="http://schemas.microsoft.com/office/drawing/2014/main" id="{B8FCD5AE-4369-4FA0-8294-65BB0EB032D6}"/>
              </a:ext>
            </a:extLst>
          </p:cNvPr>
          <p:cNvSpPr/>
          <p:nvPr userDrawn="1"/>
        </p:nvSpPr>
        <p:spPr>
          <a:xfrm>
            <a:off x="1861" y="6566520"/>
            <a:ext cx="5454606" cy="3908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hu-HU" sz="788" kern="1200" dirty="0">
                <a:solidFill>
                  <a:schemeClr val="accent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Introduction </a:t>
            </a:r>
            <a:r>
              <a:rPr lang="hu-HU" sz="788" kern="1200" dirty="0" err="1">
                <a:solidFill>
                  <a:schemeClr val="accent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hu-HU" sz="788" kern="1200" dirty="0">
                <a:solidFill>
                  <a:schemeClr val="accent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 Machine Learning </a:t>
            </a:r>
            <a:r>
              <a:rPr lang="en-US" sz="788" kern="1200" dirty="0">
                <a:solidFill>
                  <a:schemeClr val="accent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hu-HU" sz="788" kern="1200" dirty="0">
                <a:solidFill>
                  <a:schemeClr val="accent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20/2021 I.</a:t>
            </a:r>
            <a:endParaRPr lang="en-US" sz="788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838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793" r:id="rId2"/>
    <p:sldLayoutId id="2147483796" r:id="rId3"/>
    <p:sldLayoutId id="2147483802" r:id="rId4"/>
  </p:sldLayoutIdLst>
  <p:txStyles>
    <p:titleStyle>
      <a:lvl1pPr algn="ctr" defTabSz="685783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685783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image" Target="../media/image5.gif"/><Relationship Id="rId7" Type="http://schemas.openxmlformats.org/officeDocument/2006/relationships/image" Target="../media/image9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gif"/><Relationship Id="rId11" Type="http://schemas.openxmlformats.org/officeDocument/2006/relationships/image" Target="../media/image13.gif"/><Relationship Id="rId5" Type="http://schemas.openxmlformats.org/officeDocument/2006/relationships/image" Target="../media/image7.gif"/><Relationship Id="rId10" Type="http://schemas.openxmlformats.org/officeDocument/2006/relationships/image" Target="../media/image12.gif"/><Relationship Id="rId4" Type="http://schemas.openxmlformats.org/officeDocument/2006/relationships/image" Target="../media/image6.gif"/><Relationship Id="rId9" Type="http://schemas.openxmlformats.org/officeDocument/2006/relationships/image" Target="../media/image11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lgorithmia.com/blog/introduction-natural-language-processing-nlp" TargetMode="External"/><Relationship Id="rId2" Type="http://schemas.openxmlformats.org/officeDocument/2006/relationships/hyperlink" Target="https://www.ucl.ac.uk/~uczaksz/Szendroi%202003.pdf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theappsolutions.com/blog/development/nlp-tools/#contents_5" TargetMode="External"/><Relationship Id="rId3" Type="http://schemas.openxmlformats.org/officeDocument/2006/relationships/hyperlink" Target="https://theappsolutions.com/blog/development/nlp-tools/#contents_0" TargetMode="External"/><Relationship Id="rId7" Type="http://schemas.openxmlformats.org/officeDocument/2006/relationships/hyperlink" Target="https://theappsolutions.com/blog/development/nlp-tools/#contents_4" TargetMode="External"/><Relationship Id="rId2" Type="http://schemas.openxmlformats.org/officeDocument/2006/relationships/hyperlink" Target="https://theappsolutions.com/blog/development/nlp-tool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heappsolutions.com/blog/development/nlp-tools/#contents_3" TargetMode="External"/><Relationship Id="rId11" Type="http://schemas.openxmlformats.org/officeDocument/2006/relationships/hyperlink" Target="https://theappsolutions.com/blog/development/nlp-tools/#contents_8" TargetMode="External"/><Relationship Id="rId5" Type="http://schemas.openxmlformats.org/officeDocument/2006/relationships/hyperlink" Target="https://theappsolutions.com/blog/development/nlp-tools/#contents_2" TargetMode="External"/><Relationship Id="rId10" Type="http://schemas.openxmlformats.org/officeDocument/2006/relationships/hyperlink" Target="https://theappsolutions.com/blog/development/nlp-tools/#contents_7" TargetMode="External"/><Relationship Id="rId4" Type="http://schemas.openxmlformats.org/officeDocument/2006/relationships/hyperlink" Target="https://theappsolutions.com/blog/development/nlp-tools/#contents_1" TargetMode="External"/><Relationship Id="rId9" Type="http://schemas.openxmlformats.org/officeDocument/2006/relationships/hyperlink" Target="https://theappsolutions.com/blog/development/nlp-tools/#contents_6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Text_corpu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hatteron.io/" TargetMode="External"/><Relationship Id="rId3" Type="http://schemas.openxmlformats.org/officeDocument/2006/relationships/hyperlink" Target="https://www.ventureharbour.com/recommends/mobile-monkey/" TargetMode="External"/><Relationship Id="rId7" Type="http://schemas.openxmlformats.org/officeDocument/2006/relationships/hyperlink" Target="https://botsify.com/" TargetMode="External"/><Relationship Id="rId12" Type="http://schemas.openxmlformats.org/officeDocument/2006/relationships/hyperlink" Target="https://botkit.ai/" TargetMode="External"/><Relationship Id="rId2" Type="http://schemas.openxmlformats.org/officeDocument/2006/relationships/hyperlink" Target="https://www.ventureharbour.com/best-chatbot-builder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lowxo.com/" TargetMode="External"/><Relationship Id="rId11" Type="http://schemas.openxmlformats.org/officeDocument/2006/relationships/hyperlink" Target="https://chatfuel.com/" TargetMode="External"/><Relationship Id="rId5" Type="http://schemas.openxmlformats.org/officeDocument/2006/relationships/hyperlink" Target="https://www.ventureharbour.com/recommends/tars/" TargetMode="External"/><Relationship Id="rId10" Type="http://schemas.openxmlformats.org/officeDocument/2006/relationships/hyperlink" Target="https://home.pandorabots.com/home.html" TargetMode="External"/><Relationship Id="rId4" Type="http://schemas.openxmlformats.org/officeDocument/2006/relationships/hyperlink" Target="https://leadformly.com/" TargetMode="External"/><Relationship Id="rId9" Type="http://schemas.openxmlformats.org/officeDocument/2006/relationships/hyperlink" Target="https://www.onsequel.com/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bb.klm.com/en" TargetMode="External"/><Relationship Id="rId3" Type="http://schemas.openxmlformats.org/officeDocument/2006/relationships/hyperlink" Target="https://chatfuel.com/bot/HelloFreshus" TargetMode="External"/><Relationship Id="rId7" Type="http://schemas.openxmlformats.org/officeDocument/2006/relationships/hyperlink" Target="https://www.omq.ai/products/chatbot/" TargetMode="External"/><Relationship Id="rId2" Type="http://schemas.openxmlformats.org/officeDocument/2006/relationships/hyperlink" Target="https://www.userlike.com/en/blog/best-chatbot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trak.com/home.html" TargetMode="External"/><Relationship Id="rId5" Type="http://schemas.openxmlformats.org/officeDocument/2006/relationships/hyperlink" Target="https://www.whatsapp.com/coronavirus/who" TargetMode="External"/><Relationship Id="rId4" Type="http://schemas.openxmlformats.org/officeDocument/2006/relationships/hyperlink" Target="https://www.capitalone.com/applications/eno/" TargetMode="External"/><Relationship Id="rId9" Type="http://schemas.openxmlformats.org/officeDocument/2006/relationships/hyperlink" Target="https://www.askbenji.org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hu.wikipedia.org/wiki/%C3%81llatok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e.huji.ac.il/~arielephrat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4AC85-FA26-4789-B80E-79F13CA137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706" y="764704"/>
            <a:ext cx="9145016" cy="1743471"/>
          </a:xfrm>
        </p:spPr>
        <p:txBody>
          <a:bodyPr>
            <a:normAutofit fontScale="90000"/>
          </a:bodyPr>
          <a:lstStyle/>
          <a:p>
            <a:pPr marL="228600" indent="-107950"/>
            <a:r>
              <a:rPr lang="hu-HU" dirty="0" err="1"/>
              <a:t>Lecture</a:t>
            </a:r>
            <a:r>
              <a:rPr lang="hu-HU" dirty="0"/>
              <a:t> 9</a:t>
            </a:r>
            <a:br>
              <a:rPr lang="hu-HU" dirty="0"/>
            </a:br>
            <a:r>
              <a:rPr lang="hu-HU" dirty="0">
                <a:sym typeface="Wingdings" panose="05000000000000000000" pitchFamily="2" charset="2"/>
              </a:rPr>
              <a:t> Video and </a:t>
            </a:r>
            <a:br>
              <a:rPr lang="hu-HU" dirty="0">
                <a:sym typeface="Wingdings" panose="05000000000000000000" pitchFamily="2" charset="2"/>
              </a:rPr>
            </a:br>
            <a:r>
              <a:rPr lang="hu-HU" dirty="0">
                <a:sym typeface="Wingdings" panose="05000000000000000000" pitchFamily="2" charset="2"/>
              </a:rPr>
              <a:t> </a:t>
            </a:r>
            <a:r>
              <a:rPr lang="hu-HU" dirty="0" err="1">
                <a:sym typeface="Wingdings" panose="05000000000000000000" pitchFamily="2" charset="2"/>
              </a:rPr>
              <a:t>Natural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Language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Processing</a:t>
            </a:r>
            <a:endParaRPr lang="hu-H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838F2C-C292-45C6-9935-FE4C2DBA01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  <a:p>
            <a:r>
              <a:rPr lang="hu-HU" dirty="0"/>
              <a:t>András Lőrincz</a:t>
            </a:r>
          </a:p>
          <a:p>
            <a:r>
              <a:rPr lang="hu-HU" dirty="0"/>
              <a:t>Department of Artificial </a:t>
            </a:r>
            <a:r>
              <a:rPr lang="hu-HU" dirty="0" err="1"/>
              <a:t>Intelligence</a:t>
            </a:r>
            <a:endParaRPr lang="hu-HU" dirty="0"/>
          </a:p>
          <a:p>
            <a:r>
              <a:rPr lang="hu-HU" dirty="0" err="1"/>
              <a:t>Faculty</a:t>
            </a:r>
            <a:r>
              <a:rPr lang="hu-HU" dirty="0"/>
              <a:t> of </a:t>
            </a:r>
            <a:r>
              <a:rPr lang="hu-HU" dirty="0" err="1"/>
              <a:t>Informatics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19322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Solution</a:t>
            </a:r>
            <a:r>
              <a:rPr lang="hu-HU" dirty="0"/>
              <a:t> </a:t>
            </a:r>
            <a:r>
              <a:rPr lang="hu-HU" dirty="0" err="1"/>
              <a:t>Type</a:t>
            </a:r>
            <a:r>
              <a:rPr lang="hu-HU" dirty="0"/>
              <a:t> 2 is </a:t>
            </a:r>
            <a:r>
              <a:rPr lang="hu-HU" dirty="0" err="1"/>
              <a:t>highlighted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Ellipszis 3"/>
          <p:cNvSpPr/>
          <p:nvPr/>
        </p:nvSpPr>
        <p:spPr>
          <a:xfrm>
            <a:off x="-170408" y="3624343"/>
            <a:ext cx="3024000" cy="3024000"/>
          </a:xfrm>
          <a:prstGeom prst="ellipse">
            <a:avLst/>
          </a:prstGeom>
          <a:noFill/>
          <a:ln w="666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697CF7AE-280E-4548-AAB8-92EA11BBFDA6}"/>
              </a:ext>
            </a:extLst>
          </p:cNvPr>
          <p:cNvSpPr txBox="1">
            <a:spLocks/>
          </p:cNvSpPr>
          <p:nvPr/>
        </p:nvSpPr>
        <p:spPr>
          <a:xfrm>
            <a:off x="1313874" y="2780928"/>
            <a:ext cx="6858000" cy="2160240"/>
          </a:xfrm>
          <a:prstGeom prst="rect">
            <a:avLst/>
          </a:prstGeom>
          <a:solidFill>
            <a:schemeClr val="accent1"/>
          </a:solidFill>
          <a:ln w="28575">
            <a:solidFill>
              <a:srgbClr val="AA0535"/>
            </a:solidFill>
          </a:ln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hu-HU" sz="2700" dirty="0"/>
          </a:p>
          <a:p>
            <a:r>
              <a:rPr lang="hu-HU" sz="2700" dirty="0"/>
              <a:t>IT IS EASY TO CHANGE THE MEANING…</a:t>
            </a:r>
          </a:p>
          <a:p>
            <a:r>
              <a:rPr lang="hu-HU" sz="2700" dirty="0"/>
              <a:t>BY GESTURES</a:t>
            </a:r>
          </a:p>
          <a:p>
            <a:r>
              <a:rPr lang="hu-HU" sz="2700" dirty="0"/>
              <a:t>IT IS </a:t>
            </a:r>
            <a:r>
              <a:rPr lang="hu-HU" sz="2700" dirty="0" err="1"/>
              <a:t>ALSO</a:t>
            </a:r>
            <a:r>
              <a:rPr lang="hu-HU" sz="2700" dirty="0"/>
              <a:t> </a:t>
            </a:r>
            <a:r>
              <a:rPr lang="hu-HU" sz="2700" dirty="0" err="1"/>
              <a:t>EASY</a:t>
            </a:r>
            <a:r>
              <a:rPr lang="hu-HU" sz="2700" dirty="0"/>
              <a:t> TO „TELL </a:t>
            </a:r>
            <a:r>
              <a:rPr lang="hu-HU" sz="2700" dirty="0" err="1"/>
              <a:t>SOMETHING</a:t>
            </a:r>
            <a:r>
              <a:rPr lang="hu-HU" sz="2700" dirty="0"/>
              <a:t>” WITH GESTURES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1917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Winks</a:t>
            </a:r>
            <a:r>
              <a:rPr lang="hu-HU" dirty="0"/>
              <a:t> </a:t>
            </a:r>
            <a:r>
              <a:rPr lang="hu-HU" b="1" dirty="0" err="1">
                <a:solidFill>
                  <a:srgbClr val="C00000"/>
                </a:solidFill>
              </a:rPr>
              <a:t>combined</a:t>
            </a:r>
            <a:r>
              <a:rPr lang="hu-HU" b="1" dirty="0">
                <a:solidFill>
                  <a:srgbClr val="C00000"/>
                </a:solidFill>
              </a:rPr>
              <a:t> </a:t>
            </a:r>
            <a:r>
              <a:rPr lang="hu-HU" b="1" dirty="0" err="1">
                <a:solidFill>
                  <a:srgbClr val="C00000"/>
                </a:solidFill>
              </a:rPr>
              <a:t>with</a:t>
            </a:r>
            <a:r>
              <a:rPr lang="hu-HU" b="1" dirty="0">
                <a:solidFill>
                  <a:srgbClr val="C00000"/>
                </a:solidFill>
              </a:rPr>
              <a:t> </a:t>
            </a:r>
            <a:r>
              <a:rPr lang="hu-HU" b="1" dirty="0" err="1">
                <a:solidFill>
                  <a:srgbClr val="C00000"/>
                </a:solidFill>
              </a:rPr>
              <a:t>other</a:t>
            </a:r>
            <a:r>
              <a:rPr lang="hu-HU" b="1" dirty="0">
                <a:solidFill>
                  <a:srgbClr val="C00000"/>
                </a:solidFill>
              </a:rPr>
              <a:t> </a:t>
            </a:r>
            <a:r>
              <a:rPr lang="hu-HU" dirty="0" err="1"/>
              <a:t>gestures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meanings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79513" y="1600206"/>
            <a:ext cx="8619934" cy="5069154"/>
          </a:xfrm>
        </p:spPr>
        <p:txBody>
          <a:bodyPr/>
          <a:lstStyle/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I </a:t>
            </a:r>
            <a:r>
              <a:rPr lang="hu-HU" dirty="0" err="1"/>
              <a:t>tricked</a:t>
            </a:r>
            <a:r>
              <a:rPr lang="hu-HU" dirty="0"/>
              <a:t> </a:t>
            </a:r>
            <a:r>
              <a:rPr lang="hu-HU" dirty="0" err="1"/>
              <a:t>him</a:t>
            </a:r>
            <a:r>
              <a:rPr lang="hu-HU" dirty="0"/>
              <a:t>!</a:t>
            </a:r>
          </a:p>
          <a:p>
            <a:pPr marL="0" indent="0">
              <a:buNone/>
            </a:pP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tricked</a:t>
            </a:r>
            <a:r>
              <a:rPr lang="hu-HU" dirty="0"/>
              <a:t> </a:t>
            </a:r>
            <a:r>
              <a:rPr lang="hu-HU" dirty="0" err="1"/>
              <a:t>him</a:t>
            </a:r>
            <a:r>
              <a:rPr lang="hu-HU" dirty="0"/>
              <a:t>!</a:t>
            </a:r>
          </a:p>
          <a:p>
            <a:pPr marL="0" indent="0">
              <a:buNone/>
            </a:pPr>
            <a:r>
              <a:rPr lang="hu-HU" dirty="0" err="1"/>
              <a:t>Yes</a:t>
            </a:r>
            <a:r>
              <a:rPr lang="hu-HU" dirty="0"/>
              <a:t>. OK.</a:t>
            </a:r>
          </a:p>
          <a:p>
            <a:pPr marL="0" indent="0">
              <a:buNone/>
            </a:pPr>
            <a:r>
              <a:rPr lang="hu-HU" dirty="0"/>
              <a:t>I told </a:t>
            </a:r>
            <a:r>
              <a:rPr lang="hu-HU" dirty="0" err="1"/>
              <a:t>you</a:t>
            </a:r>
            <a:r>
              <a:rPr lang="hu-HU" dirty="0"/>
              <a:t>!</a:t>
            </a:r>
          </a:p>
          <a:p>
            <a:pPr marL="0" indent="0">
              <a:buNone/>
            </a:pPr>
            <a:r>
              <a:rPr lang="hu-HU" dirty="0" err="1"/>
              <a:t>You</a:t>
            </a:r>
            <a:r>
              <a:rPr lang="hu-HU" dirty="0"/>
              <a:t> bet!</a:t>
            </a:r>
          </a:p>
          <a:p>
            <a:pPr marL="0" indent="0">
              <a:buNone/>
            </a:pPr>
            <a:r>
              <a:rPr lang="hu-HU" dirty="0" err="1"/>
              <a:t>Let’s</a:t>
            </a:r>
            <a:r>
              <a:rPr lang="hu-HU" dirty="0"/>
              <a:t> go!</a:t>
            </a:r>
          </a:p>
          <a:p>
            <a:pPr marL="0" indent="0">
              <a:buNone/>
            </a:pPr>
            <a:r>
              <a:rPr lang="hu-HU" dirty="0" err="1"/>
              <a:t>Deal</a:t>
            </a:r>
            <a:r>
              <a:rPr lang="hu-HU" dirty="0"/>
              <a:t>…</a:t>
            </a:r>
          </a:p>
          <a:p>
            <a:pPr marL="0" indent="0">
              <a:buNone/>
            </a:pPr>
            <a:r>
              <a:rPr lang="hu-HU" dirty="0" err="1"/>
              <a:t>Did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get</a:t>
            </a:r>
            <a:r>
              <a:rPr lang="hu-HU" dirty="0"/>
              <a:t> it?</a:t>
            </a:r>
          </a:p>
          <a:p>
            <a:pPr marL="0" indent="0">
              <a:buNone/>
            </a:pPr>
            <a:r>
              <a:rPr lang="hu-HU" dirty="0"/>
              <a:t>I </a:t>
            </a:r>
            <a:r>
              <a:rPr lang="hu-HU" dirty="0" err="1"/>
              <a:t>did</a:t>
            </a:r>
            <a:r>
              <a:rPr lang="hu-HU" dirty="0"/>
              <a:t> </a:t>
            </a:r>
            <a:r>
              <a:rPr lang="hu-HU" dirty="0" err="1"/>
              <a:t>get</a:t>
            </a:r>
            <a:r>
              <a:rPr lang="hu-HU" dirty="0"/>
              <a:t> it!</a:t>
            </a:r>
          </a:p>
          <a:p>
            <a:pPr marL="0" indent="0">
              <a:buNone/>
            </a:pPr>
            <a:r>
              <a:rPr lang="hu-HU" dirty="0" err="1"/>
              <a:t>Bad</a:t>
            </a:r>
            <a:r>
              <a:rPr lang="hu-HU" dirty="0"/>
              <a:t> boy…</a:t>
            </a:r>
          </a:p>
        </p:txBody>
      </p:sp>
      <p:pic>
        <p:nvPicPr>
          <p:cNvPr id="2050" name="Picture 2" descr="Wink And Point GIFs - Get the best GIF on GIPHY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7696" y="3718223"/>
            <a:ext cx="2178720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ink GIFs - Get the best GIF on GIPH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640" y="3718223"/>
            <a:ext cx="1224000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Justin's Creepy Wink GIF by GIF MIX | Gfycat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230" y="5150873"/>
            <a:ext cx="2015117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Lucille Bluth wink gif - GIF - Imgur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356" y="2197505"/>
            <a:ext cx="1224000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Wink GIFs | Tenor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618" y="2204864"/>
            <a:ext cx="1224000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GIF - Don't do that, wink GIF - Viral Viral Videos"/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551" y="5179929"/>
            <a:ext cx="2176000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You Bet GIFs | Tenor"/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415" y="2204864"/>
            <a:ext cx="1827499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 descr="GIF HUNT: Olivia Wilde | Olivia wilde, Olivia, Beautiful eyes"/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832" y="3718223"/>
            <a:ext cx="2300751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 descr="Wink winking GIF on GIFER - by Moogukasa"/>
          <p:cNvPicPr>
            <a:picLocks noChangeAspect="1" noChangeArrowheads="1" noCrop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390" y="5150873"/>
            <a:ext cx="1224000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8" name="Picture 30" descr="Veronica Dearly GIFs - Get the best GIF on GIPHY"/>
          <p:cNvPicPr>
            <a:picLocks noChangeAspect="1" noChangeArrowheads="1" noCrop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798" y="2197505"/>
            <a:ext cx="1332800" cy="12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955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F297F3-744A-4F7F-9EB3-7485381B63B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 err="1"/>
              <a:t>Natural</a:t>
            </a:r>
            <a:r>
              <a:rPr lang="hu-HU" dirty="0"/>
              <a:t> </a:t>
            </a:r>
            <a:r>
              <a:rPr lang="hu-HU" dirty="0" err="1"/>
              <a:t>Language</a:t>
            </a:r>
            <a:r>
              <a:rPr lang="hu-HU" dirty="0"/>
              <a:t> </a:t>
            </a:r>
            <a:r>
              <a:rPr lang="hu-HU" dirty="0" err="1"/>
              <a:t>Processing</a:t>
            </a:r>
            <a:endParaRPr lang="hu-H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24665-DC57-4BCF-BED2-8EAE9B16AB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7548" y="1124744"/>
            <a:ext cx="8280916" cy="5184352"/>
          </a:xfrm>
        </p:spPr>
        <p:txBody>
          <a:bodyPr/>
          <a:lstStyle/>
          <a:p>
            <a:pPr indent="0">
              <a:buNone/>
            </a:pPr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dirty="0" err="1"/>
              <a:t>very</a:t>
            </a:r>
            <a:r>
              <a:rPr lang="hu-HU" dirty="0"/>
              <a:t> </a:t>
            </a:r>
            <a:r>
              <a:rPr lang="hu-HU" dirty="0" err="1"/>
              <a:t>hard</a:t>
            </a:r>
            <a:r>
              <a:rPr lang="hu-HU" dirty="0"/>
              <a:t>... </a:t>
            </a:r>
            <a:r>
              <a:rPr lang="hu-HU" dirty="0" err="1"/>
              <a:t>Meaning</a:t>
            </a:r>
            <a:r>
              <a:rPr lang="hu-HU" dirty="0"/>
              <a:t> </a:t>
            </a:r>
            <a:r>
              <a:rPr lang="hu-HU" dirty="0" err="1"/>
              <a:t>depends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little</a:t>
            </a:r>
            <a:r>
              <a:rPr lang="hu-HU" dirty="0"/>
              <a:t> </a:t>
            </a:r>
            <a:r>
              <a:rPr lang="hu-HU" dirty="0" err="1"/>
              <a:t>details</a:t>
            </a:r>
            <a:endParaRPr lang="hu-HU" dirty="0"/>
          </a:p>
          <a:p>
            <a:pPr marL="457200" indent="-457200">
              <a:buFont typeface="+mj-lt"/>
              <a:buAutoNum type="alphaLcPeriod"/>
            </a:pPr>
            <a:r>
              <a:rPr lang="hu-HU" dirty="0"/>
              <a:t>Józsi (Joseph) ismeri (</a:t>
            </a:r>
            <a:r>
              <a:rPr lang="hu-HU" dirty="0" err="1"/>
              <a:t>knows</a:t>
            </a:r>
            <a:r>
              <a:rPr lang="hu-HU" dirty="0"/>
              <a:t>) Marit. (Mari-ACC) (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sure</a:t>
            </a:r>
            <a:r>
              <a:rPr lang="hu-HU" dirty="0"/>
              <a:t>) </a:t>
            </a:r>
          </a:p>
          <a:p>
            <a:pPr marL="457200" indent="-457200">
              <a:buFont typeface="+mj-lt"/>
              <a:buAutoNum type="alphaLcPeriod"/>
            </a:pPr>
            <a:r>
              <a:rPr lang="hu-HU" dirty="0"/>
              <a:t>Józsi Marit ismeri. (</a:t>
            </a:r>
            <a:r>
              <a:rPr lang="hu-HU" dirty="0" err="1"/>
              <a:t>only</a:t>
            </a:r>
            <a:r>
              <a:rPr lang="hu-HU" dirty="0"/>
              <a:t> Mari)</a:t>
            </a:r>
          </a:p>
          <a:p>
            <a:pPr marL="457200" indent="-457200">
              <a:buFont typeface="+mj-lt"/>
              <a:buAutoNum type="alphaLcPeriod"/>
            </a:pPr>
            <a:r>
              <a:rPr lang="hu-HU" dirty="0"/>
              <a:t>Marit Józsi ismeri. (</a:t>
            </a:r>
            <a:r>
              <a:rPr lang="hu-HU" dirty="0" err="1"/>
              <a:t>only</a:t>
            </a:r>
            <a:r>
              <a:rPr lang="hu-HU" dirty="0"/>
              <a:t> Józsi)</a:t>
            </a:r>
          </a:p>
          <a:p>
            <a:pPr marL="457200" indent="-457200">
              <a:buFont typeface="+mj-lt"/>
              <a:buAutoNum type="alphaLcPeriod"/>
            </a:pPr>
            <a:r>
              <a:rPr lang="hu-HU" dirty="0"/>
              <a:t>Marit ismeri Józsi. (</a:t>
            </a:r>
            <a:r>
              <a:rPr lang="hu-HU" dirty="0" err="1"/>
              <a:t>not</a:t>
            </a:r>
            <a:r>
              <a:rPr lang="hu-HU" dirty="0"/>
              <a:t> </a:t>
            </a:r>
            <a:r>
              <a:rPr lang="hu-HU" dirty="0" err="1"/>
              <a:t>only</a:t>
            </a:r>
            <a:r>
              <a:rPr lang="hu-HU" dirty="0"/>
              <a:t> Mari is </a:t>
            </a:r>
            <a:r>
              <a:rPr lang="hu-HU" dirty="0" err="1"/>
              <a:t>known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Józsi)</a:t>
            </a:r>
          </a:p>
          <a:p>
            <a:pPr marL="457200" indent="-457200">
              <a:buFont typeface="+mj-lt"/>
              <a:buAutoNum type="alphaLcPeriod"/>
            </a:pPr>
            <a:r>
              <a:rPr lang="hu-HU" dirty="0"/>
              <a:t>Ismeri Marit Józsi. (</a:t>
            </a:r>
            <a:r>
              <a:rPr lang="hu-HU" dirty="0" err="1"/>
              <a:t>not</a:t>
            </a:r>
            <a:r>
              <a:rPr lang="hu-HU" dirty="0"/>
              <a:t> </a:t>
            </a:r>
            <a:r>
              <a:rPr lang="hu-HU" dirty="0" err="1"/>
              <a:t>only</a:t>
            </a:r>
            <a:r>
              <a:rPr lang="hu-HU" dirty="0"/>
              <a:t> Józsi </a:t>
            </a:r>
            <a:r>
              <a:rPr lang="hu-HU" dirty="0" err="1"/>
              <a:t>knows</a:t>
            </a:r>
            <a:r>
              <a:rPr lang="hu-HU" dirty="0"/>
              <a:t> Mari)</a:t>
            </a:r>
          </a:p>
          <a:p>
            <a:pPr marL="457200" indent="-457200">
              <a:buFont typeface="+mj-lt"/>
              <a:buAutoNum type="alphaLcPeriod"/>
            </a:pPr>
            <a:r>
              <a:rPr lang="hu-HU" dirty="0"/>
              <a:t>Ismeri Józsi Marit. (Józsi </a:t>
            </a:r>
            <a:r>
              <a:rPr lang="hu-HU" dirty="0" err="1"/>
              <a:t>knows</a:t>
            </a:r>
            <a:r>
              <a:rPr lang="hu-HU" dirty="0"/>
              <a:t> Mari – a </a:t>
            </a:r>
            <a:r>
              <a:rPr lang="hu-HU" dirty="0" err="1"/>
              <a:t>fact</a:t>
            </a:r>
            <a:r>
              <a:rPr lang="hu-HU" dirty="0"/>
              <a:t>)</a:t>
            </a:r>
          </a:p>
          <a:p>
            <a:pPr indent="0">
              <a:buNone/>
            </a:pPr>
            <a:r>
              <a:rPr lang="hu-HU" sz="1200" dirty="0">
                <a:hlinkClick r:id="rId2"/>
              </a:rPr>
              <a:t>https://www.ucl.ac.uk/~uczaksz/Szendroi%202003.pdf</a:t>
            </a:r>
            <a:endParaRPr lang="hu-HU" sz="1200" dirty="0"/>
          </a:p>
          <a:p>
            <a:pPr indent="0">
              <a:buNone/>
            </a:pPr>
            <a:endParaRPr lang="hu-HU" sz="1200" dirty="0"/>
          </a:p>
          <a:p>
            <a:pPr indent="0">
              <a:buNone/>
            </a:pPr>
            <a:r>
              <a:rPr lang="hu-HU" dirty="0" err="1"/>
              <a:t>Bad</a:t>
            </a:r>
            <a:r>
              <a:rPr lang="hu-HU" dirty="0"/>
              <a:t> / </a:t>
            </a:r>
            <a:r>
              <a:rPr lang="hu-HU" dirty="0" err="1"/>
              <a:t>wrong</a:t>
            </a:r>
            <a:r>
              <a:rPr lang="hu-HU" dirty="0"/>
              <a:t> /</a:t>
            </a:r>
            <a:r>
              <a:rPr lang="hu-HU" dirty="0" err="1"/>
              <a:t>erroneous</a:t>
            </a:r>
            <a:r>
              <a:rPr lang="hu-HU" dirty="0"/>
              <a:t> </a:t>
            </a:r>
            <a:r>
              <a:rPr lang="hu-HU" dirty="0" err="1"/>
              <a:t>opinion</a:t>
            </a:r>
            <a:r>
              <a:rPr lang="hu-HU" dirty="0"/>
              <a:t>:</a:t>
            </a:r>
          </a:p>
          <a:p>
            <a:pPr indent="0">
              <a:buNone/>
            </a:pPr>
            <a:r>
              <a:rPr lang="hu-HU" sz="1800" dirty="0">
                <a:hlinkClick r:id="rId3"/>
              </a:rPr>
              <a:t>https://algorithmia.com/blog/introduction-natural-language-processing-nlp</a:t>
            </a:r>
            <a:r>
              <a:rPr lang="hu-HU" sz="1800" dirty="0"/>
              <a:t> </a:t>
            </a:r>
          </a:p>
          <a:p>
            <a:pPr indent="0">
              <a:buNone/>
            </a:pPr>
            <a:r>
              <a:rPr lang="hu-HU" dirty="0"/>
              <a:t>“</a:t>
            </a:r>
            <a:r>
              <a:rPr lang="hu-HU" dirty="0" err="1"/>
              <a:t>Nat­ur­al</a:t>
            </a:r>
            <a:r>
              <a:rPr lang="hu-HU" dirty="0"/>
              <a:t> </a:t>
            </a:r>
            <a:r>
              <a:rPr lang="hu-HU" dirty="0" err="1"/>
              <a:t>Lan­guage</a:t>
            </a:r>
            <a:r>
              <a:rPr lang="hu-HU" dirty="0"/>
              <a:t> </a:t>
            </a:r>
            <a:r>
              <a:rPr lang="hu-HU" dirty="0" err="1"/>
              <a:t>Pro­cessing</a:t>
            </a:r>
            <a:r>
              <a:rPr lang="hu-HU" dirty="0"/>
              <a:t> is a </a:t>
            </a:r>
            <a:r>
              <a:rPr lang="hu-HU" dirty="0" err="1"/>
              <a:t>field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cov­ers</a:t>
            </a:r>
            <a:r>
              <a:rPr lang="hu-HU" dirty="0"/>
              <a:t> </a:t>
            </a:r>
            <a:r>
              <a:rPr lang="hu-HU" i="1" u="sng" dirty="0">
                <a:highlight>
                  <a:srgbClr val="FFFF00"/>
                </a:highlight>
              </a:rPr>
              <a:t>com­puter </a:t>
            </a:r>
            <a:r>
              <a:rPr lang="hu-HU" i="1" u="sng" dirty="0" err="1">
                <a:highlight>
                  <a:srgbClr val="FFFF00"/>
                </a:highlight>
              </a:rPr>
              <a:t>un­der­stand­ing</a:t>
            </a:r>
            <a:r>
              <a:rPr lang="hu-HU" i="1" u="sng" dirty="0">
                <a:highlight>
                  <a:srgbClr val="FFFF00"/>
                </a:highlight>
              </a:rPr>
              <a:t> </a:t>
            </a:r>
            <a:r>
              <a:rPr lang="hu-HU" dirty="0"/>
              <a:t>and </a:t>
            </a:r>
            <a:r>
              <a:rPr lang="hu-HU" dirty="0" err="1"/>
              <a:t>ma­nip­u­la­tion</a:t>
            </a:r>
            <a:r>
              <a:rPr lang="hu-HU" dirty="0"/>
              <a:t> of hu­man </a:t>
            </a:r>
            <a:r>
              <a:rPr lang="hu-HU" dirty="0" err="1"/>
              <a:t>lan­guage</a:t>
            </a:r>
            <a:r>
              <a:rPr lang="hu-HU" dirty="0"/>
              <a:t>, and </a:t>
            </a:r>
            <a:r>
              <a:rPr lang="hu-HU" dirty="0" err="1"/>
              <a:t>it’s</a:t>
            </a:r>
            <a:r>
              <a:rPr lang="hu-HU" dirty="0"/>
              <a:t> </a:t>
            </a:r>
            <a:r>
              <a:rPr lang="hu-HU" dirty="0" err="1"/>
              <a:t>ripe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pos­sib­il­it­ies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news­gath­er­ing</a:t>
            </a:r>
            <a:r>
              <a:rPr lang="hu-HU" dirty="0"/>
              <a:t>,” </a:t>
            </a:r>
          </a:p>
          <a:p>
            <a:pPr marL="342900" indent="-342900">
              <a:buFont typeface="Wingdings" panose="05000000000000000000" pitchFamily="2" charset="2"/>
              <a:buChar char="è"/>
            </a:pPr>
            <a:r>
              <a:rPr lang="hu-HU" dirty="0" err="1">
                <a:sym typeface="Wingdings" panose="05000000000000000000" pitchFamily="2" charset="2"/>
              </a:rPr>
              <a:t>Although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it</a:t>
            </a:r>
            <a:r>
              <a:rPr lang="hu-HU" dirty="0">
                <a:sym typeface="Wingdings" panose="05000000000000000000" pitchFamily="2" charset="2"/>
              </a:rPr>
              <a:t> is </a:t>
            </a:r>
            <a:r>
              <a:rPr lang="hu-HU" dirty="0" err="1">
                <a:sym typeface="Wingdings" panose="05000000000000000000" pitchFamily="2" charset="2"/>
              </a:rPr>
              <a:t>true</a:t>
            </a:r>
            <a:r>
              <a:rPr lang="hu-HU" dirty="0">
                <a:sym typeface="Wingdings" panose="05000000000000000000" pitchFamily="2" charset="2"/>
              </a:rPr>
              <a:t>, </a:t>
            </a:r>
            <a:r>
              <a:rPr lang="hu-HU" dirty="0" err="1">
                <a:sym typeface="Wingdings" panose="05000000000000000000" pitchFamily="2" charset="2"/>
              </a:rPr>
              <a:t>but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i="1" dirty="0" err="1">
                <a:sym typeface="Wingdings" panose="05000000000000000000" pitchFamily="2" charset="2"/>
              </a:rPr>
              <a:t>there</a:t>
            </a:r>
            <a:r>
              <a:rPr lang="hu-HU" i="1" dirty="0">
                <a:sym typeface="Wingdings" panose="05000000000000000000" pitchFamily="2" charset="2"/>
              </a:rPr>
              <a:t> is no </a:t>
            </a:r>
            <a:r>
              <a:rPr lang="hu-HU" i="1" dirty="0" err="1">
                <a:sym typeface="Wingdings" panose="05000000000000000000" pitchFamily="2" charset="2"/>
              </a:rPr>
              <a:t>understanding</a:t>
            </a:r>
            <a:r>
              <a:rPr lang="hu-HU" i="1" dirty="0">
                <a:sym typeface="Wingdings" panose="05000000000000000000" pitchFamily="2" charset="2"/>
              </a:rPr>
              <a:t> of </a:t>
            </a:r>
            <a:r>
              <a:rPr lang="hu-HU" i="1" dirty="0" err="1">
                <a:sym typeface="Wingdings" panose="05000000000000000000" pitchFamily="2" charset="2"/>
              </a:rPr>
              <a:t>any</a:t>
            </a:r>
            <a:r>
              <a:rPr lang="hu-HU" i="1" dirty="0">
                <a:sym typeface="Wingdings" panose="05000000000000000000" pitchFamily="2" charset="2"/>
              </a:rPr>
              <a:t> </a:t>
            </a:r>
            <a:r>
              <a:rPr lang="hu-HU" i="1" dirty="0" err="1">
                <a:sym typeface="Wingdings" panose="05000000000000000000" pitchFamily="2" charset="2"/>
              </a:rPr>
              <a:t>kind</a:t>
            </a:r>
            <a:r>
              <a:rPr lang="hu-HU" i="1" dirty="0">
                <a:sym typeface="Wingdings" panose="05000000000000000000" pitchFamily="2" charset="2"/>
              </a:rPr>
              <a:t>...</a:t>
            </a:r>
          </a:p>
          <a:p>
            <a:pPr marL="1885912" lvl="4">
              <a:buFont typeface="Wingdings" panose="05000000000000000000" pitchFamily="2" charset="2"/>
              <a:buChar char="è"/>
            </a:pPr>
            <a:r>
              <a:rPr lang="hu-HU" sz="2000" dirty="0" err="1">
                <a:sym typeface="Wingdings" panose="05000000000000000000" pitchFamily="2" charset="2"/>
              </a:rPr>
              <a:t>Recall</a:t>
            </a:r>
            <a:r>
              <a:rPr lang="hu-HU" sz="2000" dirty="0">
                <a:sym typeface="Wingdings" panose="05000000000000000000" pitchFamily="2" charset="2"/>
              </a:rPr>
              <a:t> </a:t>
            </a:r>
            <a:r>
              <a:rPr lang="hu-HU" sz="2000" dirty="0" err="1">
                <a:sym typeface="Wingdings" panose="05000000000000000000" pitchFamily="2" charset="2"/>
              </a:rPr>
              <a:t>the</a:t>
            </a:r>
            <a:r>
              <a:rPr lang="hu-HU" sz="2000" dirty="0">
                <a:sym typeface="Wingdings" panose="05000000000000000000" pitchFamily="2" charset="2"/>
              </a:rPr>
              <a:t> </a:t>
            </a:r>
            <a:r>
              <a:rPr lang="hu-HU" sz="2000" dirty="0" err="1">
                <a:sym typeface="Wingdings" panose="05000000000000000000" pitchFamily="2" charset="2"/>
              </a:rPr>
              <a:t>Chinese</a:t>
            </a:r>
            <a:r>
              <a:rPr lang="hu-HU" sz="2000" dirty="0">
                <a:sym typeface="Wingdings" panose="05000000000000000000" pitchFamily="2" charset="2"/>
              </a:rPr>
              <a:t> </a:t>
            </a:r>
            <a:r>
              <a:rPr lang="hu-HU" sz="2000" dirty="0" err="1">
                <a:sym typeface="Wingdings" panose="05000000000000000000" pitchFamily="2" charset="2"/>
              </a:rPr>
              <a:t>Room</a:t>
            </a:r>
            <a:r>
              <a:rPr lang="hu-HU" sz="2000" dirty="0">
                <a:sym typeface="Wingdings" panose="05000000000000000000" pitchFamily="2" charset="2"/>
              </a:rPr>
              <a:t> </a:t>
            </a:r>
            <a:r>
              <a:rPr lang="hu-HU" sz="2000" dirty="0" err="1">
                <a:sym typeface="Wingdings" panose="05000000000000000000" pitchFamily="2" charset="2"/>
              </a:rPr>
              <a:t>example</a:t>
            </a:r>
            <a:endParaRPr lang="hu-HU" sz="2000" dirty="0">
              <a:sym typeface="Wingdings" panose="05000000000000000000" pitchFamily="2" charset="2"/>
            </a:endParaRPr>
          </a:p>
          <a:p>
            <a:pPr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2374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9592AE-E226-40BF-9346-7AC2C2F297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 err="1"/>
              <a:t>Language</a:t>
            </a:r>
            <a:r>
              <a:rPr lang="hu-HU" dirty="0"/>
              <a:t> </a:t>
            </a:r>
            <a:r>
              <a:rPr lang="hu-HU" dirty="0" err="1"/>
              <a:t>model</a:t>
            </a:r>
            <a:r>
              <a:rPr lang="hu-HU" dirty="0"/>
              <a:t> </a:t>
            </a:r>
            <a:r>
              <a:rPr lang="hu-HU" dirty="0" err="1"/>
              <a:t>tools</a:t>
            </a:r>
            <a:endParaRPr lang="hu-H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F1705-5929-42C6-86A1-C55678AC289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indent="0">
              <a:buNone/>
            </a:pPr>
            <a:r>
              <a:rPr lang="hu-HU" dirty="0">
                <a:hlinkClick r:id="rId2"/>
              </a:rPr>
              <a:t>https://theappsolutions.com/blog/development/nlp-tools/</a:t>
            </a:r>
            <a:endParaRPr lang="hu-HU" dirty="0"/>
          </a:p>
          <a:p>
            <a:pPr marL="342900" indent="-342900" fontAlgn="base"/>
            <a:r>
              <a:rPr lang="hu-HU" dirty="0">
                <a:hlinkClick r:id="rId3"/>
              </a:rPr>
              <a:t>8 Best </a:t>
            </a:r>
            <a:r>
              <a:rPr lang="hu-HU" dirty="0" err="1">
                <a:hlinkClick r:id="rId3"/>
              </a:rPr>
              <a:t>NLP</a:t>
            </a:r>
            <a:r>
              <a:rPr lang="hu-HU" dirty="0">
                <a:hlinkClick r:id="rId3"/>
              </a:rPr>
              <a:t> </a:t>
            </a:r>
            <a:r>
              <a:rPr lang="hu-HU" dirty="0" err="1">
                <a:hlinkClick r:id="rId3"/>
              </a:rPr>
              <a:t>Tools</a:t>
            </a:r>
            <a:r>
              <a:rPr lang="hu-HU" dirty="0">
                <a:hlinkClick r:id="rId3"/>
              </a:rPr>
              <a:t> and </a:t>
            </a:r>
            <a:r>
              <a:rPr lang="hu-HU" dirty="0" err="1">
                <a:hlinkClick r:id="rId3"/>
              </a:rPr>
              <a:t>libraries</a:t>
            </a:r>
            <a:endParaRPr lang="hu-HU" dirty="0"/>
          </a:p>
          <a:p>
            <a:pPr marL="943188" lvl="1" indent="-457200" fontAlgn="base">
              <a:buFont typeface="+mj-lt"/>
              <a:buAutoNum type="arabicPeriod"/>
            </a:pPr>
            <a:r>
              <a:rPr lang="hu-HU" dirty="0" err="1">
                <a:hlinkClick r:id="rId4"/>
              </a:rPr>
              <a:t>NLTK</a:t>
            </a:r>
            <a:endParaRPr lang="hu-HU" dirty="0"/>
          </a:p>
          <a:p>
            <a:pPr marL="943188" lvl="1" indent="-457200" fontAlgn="base">
              <a:buFont typeface="+mj-lt"/>
              <a:buAutoNum type="arabicPeriod"/>
            </a:pPr>
            <a:r>
              <a:rPr lang="hu-HU" dirty="0">
                <a:hlinkClick r:id="rId5"/>
              </a:rPr>
              <a:t>Stanford </a:t>
            </a:r>
            <a:r>
              <a:rPr lang="hu-HU" dirty="0" err="1">
                <a:hlinkClick r:id="rId5"/>
              </a:rPr>
              <a:t>Core</a:t>
            </a:r>
            <a:r>
              <a:rPr lang="hu-HU" dirty="0">
                <a:hlinkClick r:id="rId5"/>
              </a:rPr>
              <a:t> </a:t>
            </a:r>
            <a:r>
              <a:rPr lang="hu-HU" dirty="0" err="1">
                <a:hlinkClick r:id="rId5"/>
              </a:rPr>
              <a:t>NLP</a:t>
            </a:r>
            <a:endParaRPr lang="hu-HU" dirty="0"/>
          </a:p>
          <a:p>
            <a:pPr marL="943188" lvl="1" indent="-457200" fontAlgn="base">
              <a:buFont typeface="+mj-lt"/>
              <a:buAutoNum type="arabicPeriod"/>
            </a:pPr>
            <a:r>
              <a:rPr lang="hu-HU" dirty="0" err="1">
                <a:hlinkClick r:id="rId6"/>
              </a:rPr>
              <a:t>Apache</a:t>
            </a:r>
            <a:r>
              <a:rPr lang="hu-HU" dirty="0">
                <a:hlinkClick r:id="rId6"/>
              </a:rPr>
              <a:t> </a:t>
            </a:r>
            <a:r>
              <a:rPr lang="hu-HU" dirty="0" err="1">
                <a:hlinkClick r:id="rId6"/>
              </a:rPr>
              <a:t>OpenNLP</a:t>
            </a:r>
            <a:endParaRPr lang="hu-HU" dirty="0"/>
          </a:p>
          <a:p>
            <a:pPr marL="943188" lvl="1" indent="-457200" fontAlgn="base">
              <a:buFont typeface="+mj-lt"/>
              <a:buAutoNum type="arabicPeriod"/>
            </a:pPr>
            <a:r>
              <a:rPr lang="hu-HU" dirty="0" err="1">
                <a:hlinkClick r:id="rId7"/>
              </a:rPr>
              <a:t>SpaCy</a:t>
            </a:r>
            <a:endParaRPr lang="hu-HU" dirty="0"/>
          </a:p>
          <a:p>
            <a:pPr marL="943188" lvl="1" indent="-457200" fontAlgn="base">
              <a:buFont typeface="+mj-lt"/>
              <a:buAutoNum type="arabicPeriod"/>
            </a:pPr>
            <a:r>
              <a:rPr lang="hu-HU" dirty="0" err="1">
                <a:hlinkClick r:id="rId8"/>
              </a:rPr>
              <a:t>AllenNLP</a:t>
            </a:r>
            <a:endParaRPr lang="hu-HU" dirty="0"/>
          </a:p>
          <a:p>
            <a:pPr marL="943188" lvl="1" indent="-457200" fontAlgn="base">
              <a:buFont typeface="+mj-lt"/>
              <a:buAutoNum type="arabicPeriod"/>
            </a:pPr>
            <a:r>
              <a:rPr lang="hu-HU" dirty="0" err="1">
                <a:hlinkClick r:id="rId9"/>
              </a:rPr>
              <a:t>GenSim</a:t>
            </a:r>
            <a:endParaRPr lang="hu-HU" dirty="0"/>
          </a:p>
          <a:p>
            <a:pPr marL="943188" lvl="1" indent="-457200" fontAlgn="base">
              <a:buFont typeface="+mj-lt"/>
              <a:buAutoNum type="arabicPeriod"/>
            </a:pPr>
            <a:r>
              <a:rPr lang="hu-HU" dirty="0" err="1">
                <a:hlinkClick r:id="rId10"/>
              </a:rPr>
              <a:t>TextBlob</a:t>
            </a:r>
            <a:r>
              <a:rPr lang="hu-HU" dirty="0">
                <a:hlinkClick r:id="rId10"/>
              </a:rPr>
              <a:t> </a:t>
            </a:r>
            <a:r>
              <a:rPr lang="hu-HU" dirty="0" err="1">
                <a:hlinkClick r:id="rId10"/>
              </a:rPr>
              <a:t>Library</a:t>
            </a:r>
            <a:endParaRPr lang="hu-HU" dirty="0"/>
          </a:p>
          <a:p>
            <a:pPr marL="943188" lvl="1" indent="-457200" fontAlgn="base">
              <a:buFont typeface="+mj-lt"/>
              <a:buAutoNum type="arabicPeriod"/>
            </a:pPr>
            <a:r>
              <a:rPr lang="hu-HU" dirty="0">
                <a:hlinkClick r:id="rId11"/>
              </a:rPr>
              <a:t>Intel </a:t>
            </a:r>
            <a:r>
              <a:rPr lang="hu-HU" dirty="0" err="1">
                <a:hlinkClick r:id="rId11"/>
              </a:rPr>
              <a:t>NLP</a:t>
            </a:r>
            <a:r>
              <a:rPr lang="hu-HU" dirty="0">
                <a:hlinkClick r:id="rId11"/>
              </a:rPr>
              <a:t> </a:t>
            </a:r>
            <a:r>
              <a:rPr lang="hu-HU" dirty="0" err="1">
                <a:hlinkClick r:id="rId11"/>
              </a:rPr>
              <a:t>Architect</a:t>
            </a:r>
            <a:endParaRPr lang="hu-HU" dirty="0"/>
          </a:p>
          <a:p>
            <a:pPr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42798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6ADB73-6364-43E8-8A58-07110BBB04E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7548" y="404671"/>
            <a:ext cx="7560836" cy="576057"/>
          </a:xfrm>
        </p:spPr>
        <p:txBody>
          <a:bodyPr/>
          <a:lstStyle/>
          <a:p>
            <a:r>
              <a:rPr lang="hu-HU" b="1" dirty="0"/>
              <a:t>1. </a:t>
            </a:r>
            <a:r>
              <a:rPr lang="hu-HU" b="1" dirty="0" err="1"/>
              <a:t>NLTK</a:t>
            </a:r>
            <a:r>
              <a:rPr lang="hu-HU" b="1" dirty="0"/>
              <a:t> </a:t>
            </a:r>
            <a:r>
              <a:rPr lang="hu-HU" dirty="0"/>
              <a:t>– </a:t>
            </a:r>
            <a:r>
              <a:rPr lang="en-US" b="1" dirty="0"/>
              <a:t>entry-level open source NLP Tool</a:t>
            </a:r>
          </a:p>
          <a:p>
            <a:endParaRPr lang="hu-H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726FF-B0AC-45A0-85D6-FC28698325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indent="0" fontAlgn="base">
              <a:buNone/>
            </a:pPr>
            <a:r>
              <a:rPr lang="en-US" sz="2100" dirty="0"/>
              <a:t>Natural Language Toolkit (</a:t>
            </a:r>
            <a:r>
              <a:rPr lang="hu-HU" sz="2100" dirty="0" err="1"/>
              <a:t>aka</a:t>
            </a:r>
            <a:r>
              <a:rPr lang="en-US" sz="2100" dirty="0"/>
              <a:t> </a:t>
            </a:r>
            <a:r>
              <a:rPr lang="en-US" sz="2100" dirty="0" err="1"/>
              <a:t>NLTK</a:t>
            </a:r>
            <a:r>
              <a:rPr lang="en-US" sz="2100" dirty="0"/>
              <a:t>) is powered with Python NLP.</a:t>
            </a:r>
            <a:endParaRPr lang="hu-HU" sz="2100" dirty="0"/>
          </a:p>
          <a:p>
            <a:pPr marL="342900" indent="-342900" fontAlgn="base"/>
            <a:r>
              <a:rPr lang="en-US" sz="2100" dirty="0" err="1"/>
              <a:t>NLTK</a:t>
            </a:r>
            <a:r>
              <a:rPr lang="en-US" sz="2100" dirty="0"/>
              <a:t> provides users with a basic set of tools for text-related operations. It is a good starting point for beginners</a:t>
            </a:r>
            <a:endParaRPr lang="hu-HU" sz="2100" dirty="0"/>
          </a:p>
          <a:p>
            <a:pPr marL="342900" indent="-342900" fontAlgn="base"/>
            <a:r>
              <a:rPr lang="en-US" sz="2100" dirty="0"/>
              <a:t>Natural Language Toolkit features include:</a:t>
            </a:r>
          </a:p>
          <a:p>
            <a:pPr marL="771738" lvl="1" indent="-285750" fontAlgn="base"/>
            <a:r>
              <a:rPr lang="en-US" sz="2100" dirty="0"/>
              <a:t>Text classification</a:t>
            </a:r>
            <a:r>
              <a:rPr lang="hu-HU" sz="2100" dirty="0"/>
              <a:t>, </a:t>
            </a:r>
            <a:r>
              <a:rPr lang="en-US" sz="2100" dirty="0"/>
              <a:t>Part-of-speech tagging</a:t>
            </a:r>
            <a:r>
              <a:rPr lang="hu-HU" sz="2100" dirty="0"/>
              <a:t>, </a:t>
            </a:r>
            <a:r>
              <a:rPr lang="en-US" sz="2100" dirty="0"/>
              <a:t>Entity extraction</a:t>
            </a:r>
            <a:r>
              <a:rPr lang="hu-HU" sz="2100" dirty="0"/>
              <a:t>, </a:t>
            </a:r>
            <a:r>
              <a:rPr lang="en-US" sz="2100" dirty="0"/>
              <a:t>Tokenization</a:t>
            </a:r>
            <a:r>
              <a:rPr lang="hu-HU" sz="2100" dirty="0"/>
              <a:t>, </a:t>
            </a:r>
            <a:r>
              <a:rPr lang="en-US" sz="2100" dirty="0"/>
              <a:t>Parsing</a:t>
            </a:r>
            <a:r>
              <a:rPr lang="hu-HU" sz="2100" dirty="0"/>
              <a:t>, </a:t>
            </a:r>
            <a:r>
              <a:rPr lang="en-US" sz="2100" dirty="0"/>
              <a:t>Stemming</a:t>
            </a:r>
            <a:r>
              <a:rPr lang="hu-HU" sz="2100" dirty="0"/>
              <a:t>, </a:t>
            </a:r>
            <a:r>
              <a:rPr lang="en-US" sz="2100" dirty="0"/>
              <a:t>Semantic reasoning</a:t>
            </a:r>
          </a:p>
          <a:p>
            <a:pPr marL="285750" indent="-285750" fontAlgn="base"/>
            <a:r>
              <a:rPr lang="en-US" sz="2100" dirty="0" err="1"/>
              <a:t>NLTK</a:t>
            </a:r>
            <a:r>
              <a:rPr lang="en-US" sz="2100" dirty="0"/>
              <a:t> interface includes </a:t>
            </a:r>
            <a:r>
              <a:rPr lang="en-US" sz="2100" dirty="0">
                <a:hlinkClick r:id="rId2"/>
              </a:rPr>
              <a:t>text corpora </a:t>
            </a:r>
            <a:r>
              <a:rPr lang="en-US" sz="2100" dirty="0"/>
              <a:t>and lexical resources</a:t>
            </a:r>
            <a:r>
              <a:rPr lang="hu-HU" sz="2100" dirty="0"/>
              <a:t>:</a:t>
            </a:r>
          </a:p>
          <a:p>
            <a:pPr marL="771738" lvl="1" indent="-285750" fontAlgn="base"/>
            <a:r>
              <a:rPr lang="en-US" sz="2100" dirty="0"/>
              <a:t>Penn Treebank Corpus</a:t>
            </a:r>
            <a:r>
              <a:rPr lang="hu-HU" sz="2100" dirty="0"/>
              <a:t>, </a:t>
            </a:r>
            <a:r>
              <a:rPr lang="en-US" sz="2100" dirty="0"/>
              <a:t>Open Multilingual Wordnet</a:t>
            </a:r>
            <a:r>
              <a:rPr lang="hu-HU" sz="2100" dirty="0"/>
              <a:t>, </a:t>
            </a:r>
            <a:r>
              <a:rPr lang="en-US" sz="2100" dirty="0"/>
              <a:t>Problem Report Corpus</a:t>
            </a:r>
            <a:r>
              <a:rPr lang="hu-HU" sz="2100" dirty="0"/>
              <a:t>, </a:t>
            </a:r>
            <a:r>
              <a:rPr lang="en-US" sz="2100" dirty="0"/>
              <a:t>and Lin’s Dependency Thesaurus</a:t>
            </a:r>
            <a:endParaRPr lang="hu-HU" sz="2100" dirty="0"/>
          </a:p>
          <a:p>
            <a:pPr marL="771738" lvl="1" indent="-285750" fontAlgn="base"/>
            <a:endParaRPr lang="en-US" sz="1400" dirty="0"/>
          </a:p>
          <a:p>
            <a:pPr marL="285750" indent="-285750" fontAlgn="base"/>
            <a:r>
              <a:rPr lang="en-US" sz="2100" dirty="0"/>
              <a:t>Such technology allows extracting many insights, including customer activities, opinion, and feedback.</a:t>
            </a:r>
            <a:r>
              <a:rPr lang="hu-HU" sz="2100" dirty="0"/>
              <a:t> </a:t>
            </a:r>
            <a:r>
              <a:rPr lang="hu-HU" sz="2100" dirty="0" err="1"/>
              <a:t>NLTK</a:t>
            </a:r>
            <a:r>
              <a:rPr lang="hu-HU" sz="2100" dirty="0"/>
              <a:t> </a:t>
            </a:r>
            <a:r>
              <a:rPr lang="en-US" sz="2100" dirty="0"/>
              <a:t>is useful for simple text analysis. </a:t>
            </a:r>
            <a:endParaRPr lang="hu-HU" sz="2100" dirty="0"/>
          </a:p>
        </p:txBody>
      </p:sp>
    </p:spTree>
    <p:extLst>
      <p:ext uri="{BB962C8B-B14F-4D97-AF65-F5344CB8AC3E}">
        <p14:creationId xmlns:p14="http://schemas.microsoft.com/office/powerpoint/2010/main" val="57911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51C79F-04DD-4196-A9F2-3AD676EB97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7548" y="404671"/>
            <a:ext cx="7416820" cy="576057"/>
          </a:xfrm>
        </p:spPr>
        <p:txBody>
          <a:bodyPr/>
          <a:lstStyle/>
          <a:p>
            <a:r>
              <a:rPr lang="hu-HU" b="1" dirty="0"/>
              <a:t>2. Stanford </a:t>
            </a:r>
            <a:r>
              <a:rPr lang="hu-HU" b="1" dirty="0" err="1"/>
              <a:t>Core</a:t>
            </a:r>
            <a:r>
              <a:rPr lang="hu-HU" b="1" dirty="0"/>
              <a:t> </a:t>
            </a:r>
            <a:r>
              <a:rPr lang="hu-HU" b="1" dirty="0" err="1"/>
              <a:t>NLP</a:t>
            </a:r>
            <a:r>
              <a:rPr lang="hu-HU" b="1" dirty="0"/>
              <a:t> – Data </a:t>
            </a:r>
            <a:r>
              <a:rPr lang="hu-HU" b="1" dirty="0" err="1"/>
              <a:t>Analysis</a:t>
            </a:r>
            <a:r>
              <a:rPr lang="hu-HU" b="1" dirty="0"/>
              <a:t>, </a:t>
            </a:r>
            <a:r>
              <a:rPr lang="hu-HU" b="1" dirty="0" err="1"/>
              <a:t>Sentiment</a:t>
            </a:r>
            <a:r>
              <a:rPr lang="hu-HU" b="1" dirty="0"/>
              <a:t> </a:t>
            </a:r>
            <a:r>
              <a:rPr lang="hu-HU" b="1" dirty="0" err="1"/>
              <a:t>Analysis</a:t>
            </a:r>
            <a:r>
              <a:rPr lang="hu-HU" b="1" dirty="0"/>
              <a:t>, </a:t>
            </a:r>
            <a:r>
              <a:rPr lang="hu-HU" b="1" dirty="0" err="1"/>
              <a:t>Conversational</a:t>
            </a:r>
            <a:r>
              <a:rPr lang="hu-HU" b="1" dirty="0"/>
              <a:t> </a:t>
            </a:r>
            <a:r>
              <a:rPr lang="hu-HU" b="1" dirty="0" err="1"/>
              <a:t>UI</a:t>
            </a:r>
            <a:endParaRPr lang="hu-HU" b="1" dirty="0"/>
          </a:p>
          <a:p>
            <a:endParaRPr lang="hu-H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47046-110A-43BD-AB8F-88575FAEC1D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7548" y="1772816"/>
            <a:ext cx="7272804" cy="4608512"/>
          </a:xfrm>
        </p:spPr>
        <p:txBody>
          <a:bodyPr/>
          <a:lstStyle/>
          <a:p>
            <a:pPr marL="342900" indent="-342900" fontAlgn="base"/>
            <a:r>
              <a:rPr lang="en-US" dirty="0"/>
              <a:t>Unlike </a:t>
            </a:r>
            <a:r>
              <a:rPr lang="en-US" dirty="0" err="1"/>
              <a:t>NLTK</a:t>
            </a:r>
            <a:r>
              <a:rPr lang="en-US" dirty="0"/>
              <a:t>, Stanford Core NLP is a perfect choice for processing large amounts of data and performing complex operations.</a:t>
            </a:r>
          </a:p>
          <a:p>
            <a:pPr marL="342900" indent="-342900" fontAlgn="base"/>
            <a:r>
              <a:rPr lang="en-US" dirty="0"/>
              <a:t>With its high scalability, Stanford </a:t>
            </a:r>
            <a:r>
              <a:rPr lang="en-US" dirty="0" err="1"/>
              <a:t>CoreNLP</a:t>
            </a:r>
            <a:r>
              <a:rPr lang="en-US" dirty="0"/>
              <a:t> is an excellent choice for:</a:t>
            </a:r>
          </a:p>
          <a:p>
            <a:pPr lvl="2" fontAlgn="base"/>
            <a:r>
              <a:rPr lang="en-US" dirty="0"/>
              <a:t>information scraping from open sources (social media, user-generated reviews)</a:t>
            </a:r>
          </a:p>
          <a:p>
            <a:pPr lvl="2" fontAlgn="base"/>
            <a:r>
              <a:rPr lang="en-US" dirty="0"/>
              <a:t>sentiment analysis (social media, customer support)</a:t>
            </a:r>
          </a:p>
          <a:p>
            <a:pPr lvl="2" fontAlgn="base"/>
            <a:r>
              <a:rPr lang="en-US" dirty="0"/>
              <a:t>conversational interfaces</a:t>
            </a:r>
            <a:r>
              <a:rPr lang="hu-HU" dirty="0"/>
              <a:t> </a:t>
            </a:r>
            <a:r>
              <a:rPr lang="en-US" dirty="0"/>
              <a:t>(chatbots)</a:t>
            </a:r>
          </a:p>
          <a:p>
            <a:pPr lvl="2" fontAlgn="base"/>
            <a:r>
              <a:rPr lang="en-US" dirty="0"/>
              <a:t>text processing, and generation</a:t>
            </a:r>
            <a:r>
              <a:rPr lang="hu-HU" dirty="0"/>
              <a:t> </a:t>
            </a:r>
            <a:r>
              <a:rPr lang="en-US" dirty="0"/>
              <a:t>(customer support, e-commerce)</a:t>
            </a:r>
          </a:p>
        </p:txBody>
      </p:sp>
    </p:spTree>
    <p:extLst>
      <p:ext uri="{BB962C8B-B14F-4D97-AF65-F5344CB8AC3E}">
        <p14:creationId xmlns:p14="http://schemas.microsoft.com/office/powerpoint/2010/main" val="206412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EC7C1DE-C262-4EF8-BF18-2433D24AF9F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/>
              <a:t>ChatBots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DA6556-9BAB-4040-96BB-CE328F3488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indent="0">
              <a:buNone/>
            </a:pPr>
            <a:r>
              <a:rPr lang="en-US" u="sng" dirty="0">
                <a:hlinkClick r:id="rId2"/>
              </a:rPr>
              <a:t>10 Best </a:t>
            </a:r>
            <a:r>
              <a:rPr lang="en-US" u="sng" dirty="0" err="1">
                <a:hlinkClick r:id="rId2"/>
              </a:rPr>
              <a:t>Chatbot</a:t>
            </a:r>
            <a:r>
              <a:rPr lang="en-US" u="sng" dirty="0">
                <a:hlinkClick r:id="rId2"/>
              </a:rPr>
              <a:t> Builders in 20</a:t>
            </a:r>
            <a:r>
              <a:rPr lang="hu-HU" u="sng" dirty="0">
                <a:hlinkClick r:id="rId2"/>
              </a:rPr>
              <a:t>20</a:t>
            </a:r>
            <a:r>
              <a:rPr lang="en-US" u="sng" dirty="0">
                <a:hlinkClick r:id="rId2"/>
              </a:rPr>
              <a:t> - Venture </a:t>
            </a:r>
            <a:r>
              <a:rPr lang="en-US" u="sng" dirty="0" err="1">
                <a:hlinkClick r:id="rId2"/>
              </a:rPr>
              <a:t>Harbour</a:t>
            </a:r>
            <a:endParaRPr lang="en-US" u="sng" dirty="0">
              <a:hlinkClick r:id="rId2"/>
            </a:endParaRPr>
          </a:p>
          <a:p>
            <a:pPr indent="0">
              <a:buNone/>
            </a:pPr>
            <a:endParaRPr lang="hu-HU" b="1" dirty="0"/>
          </a:p>
          <a:p>
            <a:pPr marL="342900" indent="-342900" fontAlgn="base"/>
            <a:r>
              <a:rPr lang="hu-HU" b="1" dirty="0"/>
              <a:t>#1: </a:t>
            </a:r>
            <a:r>
              <a:rPr lang="hu-HU" b="1" dirty="0">
                <a:hlinkClick r:id="rId3"/>
              </a:rPr>
              <a:t>Mobile </a:t>
            </a:r>
            <a:r>
              <a:rPr lang="hu-HU" b="1" dirty="0" err="1">
                <a:hlinkClick r:id="rId3"/>
              </a:rPr>
              <a:t>Monkey</a:t>
            </a:r>
            <a:endParaRPr lang="hu-HU" b="1" dirty="0"/>
          </a:p>
          <a:p>
            <a:pPr marL="342900" indent="-342900"/>
            <a:r>
              <a:rPr lang="hu-HU" b="1" dirty="0"/>
              <a:t>#2: </a:t>
            </a:r>
            <a:r>
              <a:rPr lang="hu-HU" b="1" dirty="0" err="1">
                <a:hlinkClick r:id="rId4"/>
              </a:rPr>
              <a:t>Leadformly</a:t>
            </a:r>
            <a:endParaRPr lang="hu-HU" b="1" dirty="0"/>
          </a:p>
          <a:p>
            <a:pPr marL="342900" indent="-342900" fontAlgn="base"/>
            <a:r>
              <a:rPr lang="hu-HU" b="1" dirty="0"/>
              <a:t>#3: </a:t>
            </a:r>
            <a:r>
              <a:rPr lang="hu-HU" b="1" dirty="0">
                <a:hlinkClick r:id="rId5"/>
              </a:rPr>
              <a:t>TARS</a:t>
            </a:r>
            <a:endParaRPr lang="hu-HU" b="1" dirty="0"/>
          </a:p>
          <a:p>
            <a:pPr marL="342900" indent="-342900" fontAlgn="base"/>
            <a:r>
              <a:rPr lang="hu-HU" b="1" dirty="0"/>
              <a:t>#4: </a:t>
            </a:r>
            <a:r>
              <a:rPr lang="hu-HU" b="1" dirty="0">
                <a:hlinkClick r:id="rId6"/>
              </a:rPr>
              <a:t>Flow XO</a:t>
            </a:r>
            <a:endParaRPr lang="hu-HU" b="1" dirty="0"/>
          </a:p>
          <a:p>
            <a:pPr marL="342900" indent="-342900" fontAlgn="base"/>
            <a:r>
              <a:rPr lang="hu-HU" b="1" dirty="0"/>
              <a:t>#5: </a:t>
            </a:r>
            <a:r>
              <a:rPr lang="hu-HU" b="1" dirty="0" err="1">
                <a:hlinkClick r:id="rId7"/>
              </a:rPr>
              <a:t>Botsify</a:t>
            </a:r>
            <a:endParaRPr lang="hu-HU" b="1" dirty="0"/>
          </a:p>
          <a:p>
            <a:pPr marL="342900" indent="-342900" fontAlgn="base"/>
            <a:r>
              <a:rPr lang="hu-HU" b="1" dirty="0"/>
              <a:t>#6: </a:t>
            </a:r>
            <a:r>
              <a:rPr lang="hu-HU" b="1" dirty="0" err="1">
                <a:hlinkClick r:id="rId8"/>
              </a:rPr>
              <a:t>ChatterOn</a:t>
            </a:r>
            <a:endParaRPr lang="hu-HU" b="1" dirty="0"/>
          </a:p>
          <a:p>
            <a:pPr marL="342900" indent="-342900"/>
            <a:r>
              <a:rPr lang="hu-HU" b="1" dirty="0"/>
              <a:t>#7: </a:t>
            </a:r>
            <a:r>
              <a:rPr lang="hu-HU" b="1" dirty="0" err="1">
                <a:hlinkClick r:id="rId9"/>
              </a:rPr>
              <a:t>Sequel</a:t>
            </a:r>
            <a:endParaRPr lang="hu-HU" b="1" dirty="0"/>
          </a:p>
          <a:p>
            <a:pPr marL="342900" indent="-342900"/>
            <a:r>
              <a:rPr lang="hu-HU" b="1" dirty="0"/>
              <a:t>#8: </a:t>
            </a:r>
            <a:r>
              <a:rPr lang="hu-HU" b="1" dirty="0" err="1">
                <a:hlinkClick r:id="rId10"/>
              </a:rPr>
              <a:t>Pandorabots</a:t>
            </a:r>
            <a:endParaRPr lang="hu-HU" b="1" dirty="0"/>
          </a:p>
          <a:p>
            <a:pPr marL="342900" indent="-342900" fontAlgn="base"/>
            <a:r>
              <a:rPr lang="hu-HU" b="1" dirty="0"/>
              <a:t>#9: </a:t>
            </a:r>
            <a:r>
              <a:rPr lang="hu-HU" b="1" dirty="0" err="1">
                <a:hlinkClick r:id="rId11"/>
              </a:rPr>
              <a:t>Chatfuel</a:t>
            </a:r>
            <a:endParaRPr lang="hu-HU" b="1" dirty="0"/>
          </a:p>
          <a:p>
            <a:pPr marL="342900" indent="-342900"/>
            <a:r>
              <a:rPr lang="hu-HU" b="1" dirty="0"/>
              <a:t>#10: </a:t>
            </a:r>
            <a:r>
              <a:rPr lang="hu-HU" b="1" dirty="0">
                <a:hlinkClick r:id="rId12"/>
              </a:rPr>
              <a:t>Botkit</a:t>
            </a:r>
            <a:endParaRPr lang="hu-HU" b="1" dirty="0"/>
          </a:p>
          <a:p>
            <a:pPr indent="0">
              <a:buNone/>
            </a:pPr>
            <a:endParaRPr lang="hu-HU" b="1" dirty="0"/>
          </a:p>
          <a:p>
            <a:pPr marL="342900" indent="-34290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82375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F4C907-D795-4D96-A3F9-76A584C538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7548" y="404671"/>
            <a:ext cx="7560836" cy="576057"/>
          </a:xfrm>
        </p:spPr>
        <p:txBody>
          <a:bodyPr/>
          <a:lstStyle/>
          <a:p>
            <a:r>
              <a:rPr lang="hu-HU" u="sng" dirty="0">
                <a:sym typeface="Wingdings" panose="05000000000000000000" pitchFamily="2" charset="2"/>
                <a:hlinkClick r:id="rId2"/>
              </a:rPr>
              <a:t> </a:t>
            </a:r>
            <a:r>
              <a:rPr lang="en-US" u="sng" dirty="0">
                <a:hlinkClick r:id="rId2"/>
              </a:rPr>
              <a:t>The 7 Best Chatbots of 20</a:t>
            </a:r>
            <a:r>
              <a:rPr lang="hu-HU" u="sng" dirty="0">
                <a:hlinkClick r:id="rId2"/>
              </a:rPr>
              <a:t>20</a:t>
            </a:r>
            <a:r>
              <a:rPr lang="en-US" u="sng" dirty="0">
                <a:hlinkClick r:id="rId2"/>
              </a:rPr>
              <a:t> - </a:t>
            </a:r>
            <a:r>
              <a:rPr lang="en-US" u="sng" dirty="0" err="1">
                <a:hlinkClick r:id="rId2"/>
              </a:rPr>
              <a:t>Userlike</a:t>
            </a:r>
            <a:endParaRPr lang="en-US" u="sng" dirty="0">
              <a:hlinkClick r:id="rId2"/>
            </a:endParaRPr>
          </a:p>
          <a:p>
            <a:endParaRPr lang="hu-H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B3833-CA4A-4199-AEDD-F6AD823AAB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342900" indent="-342900"/>
            <a:r>
              <a:rPr lang="hu-HU" b="1" dirty="0"/>
              <a:t>#1 </a:t>
            </a:r>
            <a:r>
              <a:rPr lang="hu-HU" b="1" u="sng" dirty="0" err="1">
                <a:hlinkClick r:id="rId3"/>
              </a:rPr>
              <a:t>HelloFresh’s</a:t>
            </a:r>
            <a:r>
              <a:rPr lang="hu-HU" b="1" u="sng" dirty="0">
                <a:hlinkClick r:id="rId3"/>
              </a:rPr>
              <a:t> </a:t>
            </a:r>
            <a:r>
              <a:rPr lang="hu-HU" b="1" u="sng" dirty="0" err="1">
                <a:hlinkClick r:id="rId3"/>
              </a:rPr>
              <a:t>Freddy</a:t>
            </a:r>
            <a:endParaRPr lang="hu-HU" b="1" dirty="0"/>
          </a:p>
          <a:p>
            <a:pPr marL="342900" indent="-342900"/>
            <a:r>
              <a:rPr lang="hu-HU" b="1" dirty="0"/>
              <a:t>#2 </a:t>
            </a:r>
            <a:r>
              <a:rPr lang="hu-HU" b="1" dirty="0">
                <a:hlinkClick r:id="rId4"/>
              </a:rPr>
              <a:t>Capital </a:t>
            </a:r>
            <a:r>
              <a:rPr lang="hu-HU" b="1" dirty="0" err="1">
                <a:hlinkClick r:id="rId4"/>
              </a:rPr>
              <a:t>One’s</a:t>
            </a:r>
            <a:r>
              <a:rPr lang="hu-HU" b="1" dirty="0">
                <a:hlinkClick r:id="rId4"/>
              </a:rPr>
              <a:t> </a:t>
            </a:r>
            <a:r>
              <a:rPr lang="hu-HU" b="1" dirty="0" err="1">
                <a:hlinkClick r:id="rId4"/>
              </a:rPr>
              <a:t>Eno</a:t>
            </a:r>
            <a:endParaRPr lang="hu-HU" b="1" dirty="0"/>
          </a:p>
          <a:p>
            <a:pPr marL="342900" indent="-342900"/>
            <a:r>
              <a:rPr lang="hu-HU" b="1" dirty="0"/>
              <a:t>#3 </a:t>
            </a:r>
            <a:r>
              <a:rPr lang="en-US" b="1" u="sng" dirty="0">
                <a:hlinkClick r:id="rId5"/>
              </a:rPr>
              <a:t>World Health Organization’s WHO Health Alert</a:t>
            </a:r>
            <a:endParaRPr lang="en-US" b="1" dirty="0"/>
          </a:p>
          <a:p>
            <a:pPr marL="342900" indent="-342900"/>
            <a:r>
              <a:rPr lang="hu-HU" b="1" dirty="0"/>
              <a:t>#4 </a:t>
            </a:r>
            <a:r>
              <a:rPr lang="hu-HU" b="1" u="sng" dirty="0" err="1">
                <a:hlinkClick r:id="rId6"/>
              </a:rPr>
              <a:t>Amtrak’s</a:t>
            </a:r>
            <a:r>
              <a:rPr lang="hu-HU" b="1" u="sng" dirty="0">
                <a:hlinkClick r:id="rId6"/>
              </a:rPr>
              <a:t> Julie</a:t>
            </a:r>
            <a:endParaRPr lang="hu-HU" b="1" dirty="0"/>
          </a:p>
          <a:p>
            <a:pPr marL="342900" indent="-342900"/>
            <a:r>
              <a:rPr lang="hu-HU" b="1" dirty="0"/>
              <a:t>#5 </a:t>
            </a:r>
            <a:r>
              <a:rPr lang="hu-HU" b="1" u="sng" dirty="0">
                <a:hlinkClick r:id="rId7"/>
              </a:rPr>
              <a:t>OMQ Chatbot</a:t>
            </a:r>
            <a:endParaRPr lang="hu-HU" b="1" dirty="0"/>
          </a:p>
          <a:p>
            <a:pPr marL="342900" indent="-342900"/>
            <a:r>
              <a:rPr lang="hu-HU" b="1" dirty="0"/>
              <a:t>#6 </a:t>
            </a:r>
            <a:r>
              <a:rPr lang="hu-HU" b="1" u="sng" dirty="0" err="1">
                <a:hlinkClick r:id="rId8"/>
              </a:rPr>
              <a:t>KLM’s</a:t>
            </a:r>
            <a:r>
              <a:rPr lang="hu-HU" b="1" u="sng" dirty="0">
                <a:hlinkClick r:id="rId8"/>
              </a:rPr>
              <a:t> BB</a:t>
            </a:r>
            <a:endParaRPr lang="hu-HU" b="1" dirty="0"/>
          </a:p>
          <a:p>
            <a:pPr marL="342900" indent="-342900"/>
            <a:r>
              <a:rPr lang="hu-HU" b="1" dirty="0"/>
              <a:t>#7 </a:t>
            </a:r>
            <a:r>
              <a:rPr lang="hu-HU" b="1" dirty="0" err="1">
                <a:hlinkClick r:id="rId9"/>
              </a:rPr>
              <a:t>AskBenji</a:t>
            </a:r>
            <a:endParaRPr lang="hu-HU" b="1" dirty="0"/>
          </a:p>
          <a:p>
            <a:pPr indent="0">
              <a:buNone/>
            </a:pPr>
            <a:endParaRPr lang="hu-HU" b="1" dirty="0"/>
          </a:p>
          <a:p>
            <a:pPr indent="0">
              <a:buNone/>
            </a:pPr>
            <a:endParaRPr lang="hu-HU" b="1" dirty="0"/>
          </a:p>
          <a:p>
            <a:pPr indent="0">
              <a:buNone/>
            </a:pPr>
            <a:endParaRPr lang="hu-HU" b="1" dirty="0"/>
          </a:p>
          <a:p>
            <a:endParaRPr lang="hu-H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D0601D-0EF3-4230-8712-7C2CD0813AD6}"/>
              </a:ext>
            </a:extLst>
          </p:cNvPr>
          <p:cNvSpPr txBox="1"/>
          <p:nvPr/>
        </p:nvSpPr>
        <p:spPr>
          <a:xfrm>
            <a:off x="4644008" y="5517232"/>
            <a:ext cx="1385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No overlap...</a:t>
            </a:r>
          </a:p>
        </p:txBody>
      </p:sp>
    </p:spTree>
    <p:extLst>
      <p:ext uri="{BB962C8B-B14F-4D97-AF65-F5344CB8AC3E}">
        <p14:creationId xmlns:p14="http://schemas.microsoft.com/office/powerpoint/2010/main" val="488570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14B924-98D3-4744-9FCC-EB0CB4E27CB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254E5-792A-41A0-86EA-30F5543D69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200E7E-C525-4505-9B54-9C6E5873260F}"/>
              </a:ext>
            </a:extLst>
          </p:cNvPr>
          <p:cNvSpPr txBox="1"/>
          <p:nvPr/>
        </p:nvSpPr>
        <p:spPr>
          <a:xfrm>
            <a:off x="17748" y="146926"/>
            <a:ext cx="9108504" cy="3170099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sz="5000" dirty="0">
                <a:solidFill>
                  <a:schemeClr val="bg1"/>
                </a:solidFill>
              </a:rPr>
              <a:t>A </a:t>
            </a:r>
            <a:r>
              <a:rPr lang="hu-HU" sz="5000" dirty="0" err="1">
                <a:solidFill>
                  <a:schemeClr val="bg1"/>
                </a:solidFill>
              </a:rPr>
              <a:t>sample</a:t>
            </a:r>
            <a:r>
              <a:rPr lang="hu-HU" sz="5000" dirty="0">
                <a:solidFill>
                  <a:schemeClr val="bg1"/>
                </a:solidFill>
              </a:rPr>
              <a:t> </a:t>
            </a:r>
            <a:r>
              <a:rPr lang="hu-HU" sz="5000" dirty="0" err="1">
                <a:solidFill>
                  <a:schemeClr val="bg1"/>
                </a:solidFill>
              </a:rPr>
              <a:t>from</a:t>
            </a:r>
            <a:r>
              <a:rPr lang="hu-HU" sz="5000" dirty="0">
                <a:solidFill>
                  <a:schemeClr val="bg1"/>
                </a:solidFill>
              </a:rPr>
              <a:t> </a:t>
            </a:r>
            <a:r>
              <a:rPr lang="hu-HU" sz="5000" dirty="0" err="1">
                <a:solidFill>
                  <a:schemeClr val="bg1"/>
                </a:solidFill>
              </a:rPr>
              <a:t>recent</a:t>
            </a:r>
            <a:r>
              <a:rPr lang="hu-HU" sz="5000" dirty="0">
                <a:solidFill>
                  <a:schemeClr val="bg1"/>
                </a:solidFill>
              </a:rPr>
              <a:t> </a:t>
            </a:r>
            <a:r>
              <a:rPr lang="hu-HU" sz="5000" dirty="0" err="1">
                <a:solidFill>
                  <a:schemeClr val="bg1"/>
                </a:solidFill>
              </a:rPr>
              <a:t>methods</a:t>
            </a:r>
            <a:endParaRPr lang="hu-HU" sz="5000" dirty="0">
              <a:solidFill>
                <a:schemeClr val="bg1"/>
              </a:solidFill>
            </a:endParaRPr>
          </a:p>
          <a:p>
            <a:pPr algn="ctr"/>
            <a:r>
              <a:rPr lang="hu-HU" sz="5000" dirty="0">
                <a:solidFill>
                  <a:schemeClr val="bg1"/>
                </a:solidFill>
              </a:rPr>
              <a:t>A </a:t>
            </a:r>
            <a:r>
              <a:rPr lang="hu-HU" sz="5000" dirty="0" err="1">
                <a:solidFill>
                  <a:schemeClr val="bg1"/>
                </a:solidFill>
              </a:rPr>
              <a:t>few</a:t>
            </a:r>
            <a:r>
              <a:rPr lang="hu-HU" sz="5000" dirty="0">
                <a:solidFill>
                  <a:schemeClr val="bg1"/>
                </a:solidFill>
              </a:rPr>
              <a:t> </a:t>
            </a:r>
            <a:r>
              <a:rPr lang="hu-HU" sz="5000" dirty="0" err="1">
                <a:solidFill>
                  <a:schemeClr val="bg1"/>
                </a:solidFill>
              </a:rPr>
              <a:t>slides</a:t>
            </a:r>
            <a:r>
              <a:rPr lang="hu-HU" sz="5000" dirty="0">
                <a:solidFill>
                  <a:schemeClr val="bg1"/>
                </a:solidFill>
              </a:rPr>
              <a:t> </a:t>
            </a:r>
            <a:r>
              <a:rPr lang="hu-HU" sz="5000" dirty="0" err="1">
                <a:solidFill>
                  <a:schemeClr val="bg1"/>
                </a:solidFill>
              </a:rPr>
              <a:t>from</a:t>
            </a:r>
            <a:r>
              <a:rPr lang="hu-HU" sz="5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hu-HU" sz="5000" dirty="0" err="1">
                <a:solidFill>
                  <a:schemeClr val="bg1"/>
                </a:solidFill>
              </a:rPr>
              <a:t>Abigail</a:t>
            </a:r>
            <a:r>
              <a:rPr lang="hu-HU" sz="5000" dirty="0">
                <a:solidFill>
                  <a:schemeClr val="bg1"/>
                </a:solidFill>
              </a:rPr>
              <a:t> </a:t>
            </a:r>
            <a:r>
              <a:rPr lang="hu-HU" sz="5000" dirty="0" err="1">
                <a:solidFill>
                  <a:schemeClr val="bg1"/>
                </a:solidFill>
              </a:rPr>
              <a:t>See’s</a:t>
            </a:r>
            <a:r>
              <a:rPr lang="hu-HU" sz="5000" dirty="0">
                <a:solidFill>
                  <a:schemeClr val="bg1"/>
                </a:solidFill>
              </a:rPr>
              <a:t> </a:t>
            </a:r>
            <a:r>
              <a:rPr lang="hu-HU" sz="5000" dirty="0" err="1">
                <a:solidFill>
                  <a:schemeClr val="bg1"/>
                </a:solidFill>
              </a:rPr>
              <a:t>lecture</a:t>
            </a:r>
            <a:r>
              <a:rPr lang="hu-HU" sz="5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hu-HU" sz="5000" dirty="0">
                <a:solidFill>
                  <a:schemeClr val="bg1"/>
                </a:solidFill>
              </a:rPr>
              <a:t>Part of </a:t>
            </a:r>
            <a:r>
              <a:rPr lang="hu-HU" sz="5000" dirty="0" err="1">
                <a:solidFill>
                  <a:schemeClr val="bg1"/>
                </a:solidFill>
              </a:rPr>
              <a:t>NLP</a:t>
            </a:r>
            <a:r>
              <a:rPr lang="hu-HU" sz="5000" dirty="0">
                <a:solidFill>
                  <a:schemeClr val="bg1"/>
                </a:solidFill>
              </a:rPr>
              <a:t> course 224n (Stanford)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DB597B-3B63-4F91-AC6A-1793BCF80F5D}"/>
              </a:ext>
            </a:extLst>
          </p:cNvPr>
          <p:cNvSpPr txBox="1"/>
          <p:nvPr/>
        </p:nvSpPr>
        <p:spPr>
          <a:xfrm>
            <a:off x="-26785" y="3510903"/>
            <a:ext cx="926830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/>
              <a:t>An </a:t>
            </a:r>
            <a:r>
              <a:rPr lang="hu-HU" sz="4000" dirty="0" err="1"/>
              <a:t>RNN</a:t>
            </a:r>
            <a:r>
              <a:rPr lang="hu-HU" sz="4000" dirty="0"/>
              <a:t> is a temporal (</a:t>
            </a:r>
            <a:r>
              <a:rPr lang="hu-HU" sz="4000" dirty="0" err="1"/>
              <a:t>deep</a:t>
            </a:r>
            <a:r>
              <a:rPr lang="hu-HU" sz="4000" dirty="0"/>
              <a:t>) </a:t>
            </a:r>
            <a:r>
              <a:rPr lang="hu-HU" sz="4000" dirty="0" err="1"/>
              <a:t>network</a:t>
            </a:r>
            <a:r>
              <a:rPr lang="hu-HU" sz="4000" dirty="0"/>
              <a:t>.</a:t>
            </a:r>
          </a:p>
          <a:p>
            <a:r>
              <a:rPr lang="hu-HU" sz="4000" dirty="0" err="1"/>
              <a:t>For</a:t>
            </a:r>
            <a:r>
              <a:rPr lang="hu-HU" sz="4000" dirty="0"/>
              <a:t> a </a:t>
            </a:r>
            <a:r>
              <a:rPr lang="hu-HU" sz="4000" dirty="0" err="1"/>
              <a:t>given</a:t>
            </a:r>
            <a:r>
              <a:rPr lang="hu-HU" sz="4000" dirty="0"/>
              <a:t> input </a:t>
            </a:r>
            <a:r>
              <a:rPr lang="hu-HU" sz="4000" dirty="0" err="1"/>
              <a:t>or</a:t>
            </a:r>
            <a:r>
              <a:rPr lang="hu-HU" sz="4000" dirty="0"/>
              <a:t> input </a:t>
            </a:r>
            <a:r>
              <a:rPr lang="hu-HU" sz="4000" dirty="0" err="1"/>
              <a:t>series</a:t>
            </a:r>
            <a:r>
              <a:rPr lang="hu-HU" sz="4000" dirty="0"/>
              <a:t> </a:t>
            </a:r>
            <a:r>
              <a:rPr lang="hu-HU" sz="4000" dirty="0" err="1"/>
              <a:t>it</a:t>
            </a:r>
            <a:r>
              <a:rPr lang="hu-HU" sz="4000" dirty="0"/>
              <a:t> </a:t>
            </a:r>
            <a:r>
              <a:rPr lang="hu-HU" sz="4000" dirty="0" err="1"/>
              <a:t>derives</a:t>
            </a:r>
            <a:r>
              <a:rPr lang="hu-HU" sz="4000" dirty="0"/>
              <a:t> an output </a:t>
            </a:r>
            <a:r>
              <a:rPr lang="hu-HU" sz="4000" dirty="0" err="1"/>
              <a:t>series</a:t>
            </a:r>
            <a:r>
              <a:rPr lang="hu-HU" sz="4000" dirty="0"/>
              <a:t> </a:t>
            </a:r>
            <a:r>
              <a:rPr lang="hu-HU" sz="4000" dirty="0" err="1"/>
              <a:t>step-by-step</a:t>
            </a:r>
            <a:endParaRPr lang="hu-HU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hu-HU" sz="4000" dirty="0" err="1"/>
              <a:t>Many</a:t>
            </a:r>
            <a:r>
              <a:rPr lang="hu-HU" sz="4000" dirty="0"/>
              <a:t> </a:t>
            </a:r>
            <a:r>
              <a:rPr lang="hu-HU" sz="4000" dirty="0" err="1"/>
              <a:t>architectures</a:t>
            </a:r>
            <a:endParaRPr lang="hu-HU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hu-HU" sz="4000" dirty="0" err="1"/>
              <a:t>Many</a:t>
            </a:r>
            <a:r>
              <a:rPr lang="hu-HU" sz="4000" dirty="0"/>
              <a:t> </a:t>
            </a:r>
            <a:r>
              <a:rPr lang="hu-HU" sz="4000" dirty="0" err="1"/>
              <a:t>tricks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057915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3552DD-F3B8-4D08-B507-245DD5632F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380" b="30988"/>
          <a:stretch/>
        </p:blipFill>
        <p:spPr>
          <a:xfrm>
            <a:off x="4762" y="2564905"/>
            <a:ext cx="9134475" cy="21602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00ED9-5656-4752-AC58-410951354CA8}"/>
              </a:ext>
            </a:extLst>
          </p:cNvPr>
          <p:cNvSpPr txBox="1"/>
          <p:nvPr/>
        </p:nvSpPr>
        <p:spPr>
          <a:xfrm>
            <a:off x="1108888" y="1641574"/>
            <a:ext cx="1971565" cy="923330"/>
          </a:xfrm>
          <a:prstGeom prst="rect">
            <a:avLst/>
          </a:prstGeom>
          <a:noFill/>
          <a:ln w="19050">
            <a:solidFill>
              <a:srgbClr val="ED720E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hu-HU" dirty="0" err="1"/>
              <a:t>representation</a:t>
            </a:r>
            <a:r>
              <a:rPr lang="hu-HU" dirty="0"/>
              <a:t> </a:t>
            </a:r>
          </a:p>
          <a:p>
            <a:pPr algn="ctr"/>
            <a:r>
              <a:rPr lang="hu-HU" dirty="0" err="1"/>
              <a:t>after</a:t>
            </a:r>
            <a:r>
              <a:rPr lang="hu-HU" dirty="0"/>
              <a:t> </a:t>
            </a:r>
            <a:r>
              <a:rPr lang="hu-HU" dirty="0" err="1"/>
              <a:t>receiving</a:t>
            </a:r>
            <a:r>
              <a:rPr lang="hu-HU" dirty="0"/>
              <a:t> </a:t>
            </a:r>
            <a:r>
              <a:rPr lang="hu-HU" dirty="0" err="1"/>
              <a:t>the</a:t>
            </a:r>
            <a:endParaRPr lang="hu-HU" dirty="0"/>
          </a:p>
          <a:p>
            <a:pPr algn="ctr"/>
            <a:r>
              <a:rPr lang="hu-HU" dirty="0" err="1"/>
              <a:t>n</a:t>
            </a:r>
            <a:r>
              <a:rPr lang="hu-HU" baseline="30000" dirty="0" err="1"/>
              <a:t>th</a:t>
            </a:r>
            <a:r>
              <a:rPr lang="hu-HU" dirty="0"/>
              <a:t> input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797B39-5C06-4982-9882-55A1C774BDBE}"/>
              </a:ext>
            </a:extLst>
          </p:cNvPr>
          <p:cNvSpPr/>
          <p:nvPr/>
        </p:nvSpPr>
        <p:spPr>
          <a:xfrm>
            <a:off x="3923928" y="3068960"/>
            <a:ext cx="648072" cy="1152128"/>
          </a:xfrm>
          <a:prstGeom prst="rect">
            <a:avLst/>
          </a:prstGeom>
          <a:noFill/>
          <a:ln w="508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86145F-56C9-4EFC-88AB-88645C96F4F5}"/>
              </a:ext>
            </a:extLst>
          </p:cNvPr>
          <p:cNvSpPr txBox="1"/>
          <p:nvPr/>
        </p:nvSpPr>
        <p:spPr>
          <a:xfrm>
            <a:off x="2577891" y="5158936"/>
            <a:ext cx="1670073" cy="923330"/>
          </a:xfrm>
          <a:prstGeom prst="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hu-HU" dirty="0" err="1"/>
              <a:t>representation</a:t>
            </a:r>
            <a:r>
              <a:rPr lang="hu-HU" dirty="0"/>
              <a:t> </a:t>
            </a:r>
          </a:p>
          <a:p>
            <a:pPr algn="ctr"/>
            <a:r>
              <a:rPr lang="hu-HU" dirty="0"/>
              <a:t>of </a:t>
            </a:r>
            <a:r>
              <a:rPr lang="hu-HU" dirty="0" err="1"/>
              <a:t>the</a:t>
            </a:r>
            <a:endParaRPr lang="hu-HU" dirty="0"/>
          </a:p>
          <a:p>
            <a:pPr algn="ctr"/>
            <a:r>
              <a:rPr lang="hu-HU" dirty="0"/>
              <a:t>1</a:t>
            </a:r>
            <a:r>
              <a:rPr lang="hu-HU" baseline="30000" dirty="0"/>
              <a:t>st</a:t>
            </a:r>
            <a:r>
              <a:rPr lang="hu-HU" dirty="0"/>
              <a:t> output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01141C-1357-43AF-9567-4B61F3430B6C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412928" y="4473117"/>
            <a:ext cx="366984" cy="685819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E49ADC5-735E-4B23-BED5-565FF899B80C}"/>
              </a:ext>
            </a:extLst>
          </p:cNvPr>
          <p:cNvSpPr txBox="1"/>
          <p:nvPr/>
        </p:nvSpPr>
        <p:spPr>
          <a:xfrm>
            <a:off x="4774135" y="5169966"/>
            <a:ext cx="1670073" cy="923330"/>
          </a:xfrm>
          <a:prstGeom prst="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hu-HU" dirty="0" err="1"/>
              <a:t>representation</a:t>
            </a:r>
            <a:r>
              <a:rPr lang="hu-HU" dirty="0"/>
              <a:t> </a:t>
            </a:r>
          </a:p>
          <a:p>
            <a:pPr algn="ctr"/>
            <a:r>
              <a:rPr lang="hu-HU" dirty="0"/>
              <a:t>of </a:t>
            </a:r>
            <a:r>
              <a:rPr lang="hu-HU" dirty="0" err="1"/>
              <a:t>the</a:t>
            </a:r>
            <a:endParaRPr lang="hu-HU" dirty="0"/>
          </a:p>
          <a:p>
            <a:pPr algn="ctr"/>
            <a:r>
              <a:rPr lang="hu-HU" dirty="0"/>
              <a:t>4</a:t>
            </a:r>
            <a:r>
              <a:rPr lang="hu-HU" baseline="30000" dirty="0"/>
              <a:t>th</a:t>
            </a:r>
            <a:r>
              <a:rPr lang="hu-HU" dirty="0"/>
              <a:t> output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9B7D891-3BD5-439C-AB99-3B736164C81B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609172" y="4484147"/>
            <a:ext cx="366984" cy="685819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653ABE4-7E5D-405E-BE2E-1DF6152EE7EA}"/>
              </a:ext>
            </a:extLst>
          </p:cNvPr>
          <p:cNvSpPr/>
          <p:nvPr/>
        </p:nvSpPr>
        <p:spPr>
          <a:xfrm>
            <a:off x="2094668" y="2564904"/>
            <a:ext cx="483223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680742A-BF86-4E79-B0FD-BDE9029C4FC9}"/>
              </a:ext>
            </a:extLst>
          </p:cNvPr>
          <p:cNvSpPr/>
          <p:nvPr/>
        </p:nvSpPr>
        <p:spPr>
          <a:xfrm>
            <a:off x="5740030" y="3068960"/>
            <a:ext cx="648072" cy="1152128"/>
          </a:xfrm>
          <a:prstGeom prst="rect">
            <a:avLst/>
          </a:prstGeom>
          <a:noFill/>
          <a:ln w="508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DCF64B8-16BA-4658-9FF1-CBD6E920E7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7548" y="404671"/>
            <a:ext cx="7416820" cy="576057"/>
          </a:xfrm>
        </p:spPr>
        <p:txBody>
          <a:bodyPr/>
          <a:lstStyle/>
          <a:p>
            <a:r>
              <a:rPr lang="hu-HU" dirty="0" err="1"/>
              <a:t>RNN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>
                <a:sym typeface="Wingdings" panose="05000000000000000000" pitchFamily="2" charset="2"/>
              </a:rPr>
              <a:t>Sequence-to-sequence</a:t>
            </a:r>
            <a:r>
              <a:rPr lang="hu-HU" dirty="0">
                <a:sym typeface="Wingdings" panose="05000000000000000000" pitchFamily="2" charset="2"/>
              </a:rPr>
              <a:t>  seq2seq</a:t>
            </a:r>
          </a:p>
          <a:p>
            <a:r>
              <a:rPr lang="hu-HU" sz="2400" dirty="0" err="1">
                <a:sym typeface="Wingdings" panose="05000000000000000000" pitchFamily="2" charset="2"/>
              </a:rPr>
              <a:t>Transforming</a:t>
            </a:r>
            <a:r>
              <a:rPr lang="hu-HU" sz="2400" dirty="0">
                <a:sym typeface="Wingdings" panose="05000000000000000000" pitchFamily="2" charset="2"/>
              </a:rPr>
              <a:t> a </a:t>
            </a:r>
            <a:r>
              <a:rPr lang="hu-HU" sz="2400" dirty="0" err="1">
                <a:sym typeface="Wingdings" panose="05000000000000000000" pitchFamily="2" charset="2"/>
              </a:rPr>
              <a:t>sequence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sz="2400" dirty="0" err="1">
                <a:sym typeface="Wingdings" panose="05000000000000000000" pitchFamily="2" charset="2"/>
              </a:rPr>
              <a:t>to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sz="2400" dirty="0" err="1">
                <a:sym typeface="Wingdings" panose="05000000000000000000" pitchFamily="2" charset="2"/>
              </a:rPr>
              <a:t>another</a:t>
            </a:r>
            <a:r>
              <a:rPr lang="hu-HU" sz="2400" dirty="0">
                <a:sym typeface="Wingdings" panose="05000000000000000000" pitchFamily="2" charset="2"/>
              </a:rPr>
              <a:t> </a:t>
            </a:r>
            <a:r>
              <a:rPr lang="hu-HU" sz="2400" dirty="0" err="1">
                <a:sym typeface="Wingdings" panose="05000000000000000000" pitchFamily="2" charset="2"/>
              </a:rPr>
              <a:t>one</a:t>
            </a:r>
            <a:r>
              <a:rPr lang="hu-HU" sz="2400" dirty="0">
                <a:sym typeface="Wingdings" panose="05000000000000000000" pitchFamily="2" charset="2"/>
              </a:rPr>
              <a:t>, </a:t>
            </a:r>
            <a:r>
              <a:rPr lang="hu-HU" sz="2400" dirty="0" err="1">
                <a:sym typeface="Wingdings" panose="05000000000000000000" pitchFamily="2" charset="2"/>
              </a:rPr>
              <a:t>e.g</a:t>
            </a:r>
            <a:r>
              <a:rPr lang="hu-HU" sz="2400" dirty="0">
                <a:sym typeface="Wingdings" panose="05000000000000000000" pitchFamily="2" charset="2"/>
              </a:rPr>
              <a:t>., </a:t>
            </a:r>
            <a:r>
              <a:rPr lang="hu-HU" sz="2400" dirty="0" err="1">
                <a:sym typeface="Wingdings" panose="05000000000000000000" pitchFamily="2" charset="2"/>
              </a:rPr>
              <a:t>translation</a:t>
            </a:r>
            <a:endParaRPr lang="en-US" sz="24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EF7AEC7-368B-439D-A239-2578DDEDB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24729"/>
            <a:ext cx="131045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37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 animBg="1"/>
      <p:bldP spid="19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D2667F-C21E-44FB-8E61-60F231521E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 err="1"/>
              <a:t>Up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point</a:t>
            </a:r>
            <a:endParaRPr lang="hu-H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30CA07-EE1A-4506-917C-D49AFDD9D1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7548" y="1196976"/>
            <a:ext cx="8064892" cy="5184352"/>
          </a:xfrm>
        </p:spPr>
        <p:txBody>
          <a:bodyPr/>
          <a:lstStyle/>
          <a:p>
            <a:pPr marL="342900" indent="-342900"/>
            <a:r>
              <a:rPr lang="hu-HU" sz="2400" dirty="0"/>
              <a:t> Image</a:t>
            </a:r>
          </a:p>
          <a:p>
            <a:pPr marL="342900" indent="-342900"/>
            <a:r>
              <a:rPr lang="hu-HU" sz="2400" dirty="0"/>
              <a:t> </a:t>
            </a:r>
            <a:r>
              <a:rPr lang="hu-HU" sz="2400" dirty="0" err="1"/>
              <a:t>Speech</a:t>
            </a:r>
            <a:r>
              <a:rPr lang="hu-HU" sz="2400" dirty="0"/>
              <a:t> </a:t>
            </a:r>
          </a:p>
          <a:p>
            <a:pPr marL="342900" indent="-342900"/>
            <a:r>
              <a:rPr lang="hu-HU" sz="2400" dirty="0"/>
              <a:t>(</a:t>
            </a:r>
            <a:r>
              <a:rPr lang="hu-HU" sz="2400" dirty="0" err="1"/>
              <a:t>Control</a:t>
            </a:r>
            <a:r>
              <a:rPr lang="hu-HU" sz="2400" dirty="0"/>
              <a:t>)</a:t>
            </a:r>
          </a:p>
          <a:p>
            <a:pPr marL="342900" indent="-342900"/>
            <a:r>
              <a:rPr lang="hu-HU" sz="2400" dirty="0"/>
              <a:t> </a:t>
            </a:r>
            <a:r>
              <a:rPr lang="hu-HU" sz="2400" dirty="0" err="1"/>
              <a:t>Now</a:t>
            </a:r>
            <a:r>
              <a:rPr lang="hu-HU" sz="2400" dirty="0"/>
              <a:t>: Image </a:t>
            </a:r>
            <a:r>
              <a:rPr lang="hu-HU" sz="2400" dirty="0" err="1"/>
              <a:t>series</a:t>
            </a:r>
            <a:r>
              <a:rPr lang="hu-HU" sz="2400" dirty="0"/>
              <a:t> </a:t>
            </a:r>
            <a:r>
              <a:rPr lang="hu-HU" sz="2400" dirty="0" err="1"/>
              <a:t>with</a:t>
            </a:r>
            <a:r>
              <a:rPr lang="hu-HU" sz="2400" dirty="0"/>
              <a:t> </a:t>
            </a:r>
            <a:r>
              <a:rPr lang="hu-HU" sz="2400" dirty="0" err="1"/>
              <a:t>speech</a:t>
            </a:r>
            <a:r>
              <a:rPr lang="hu-HU" sz="2400" dirty="0"/>
              <a:t> and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u-HU" sz="2400" dirty="0"/>
              <a:t> </a:t>
            </a:r>
            <a:r>
              <a:rPr lang="hu-HU" sz="2400" dirty="0" err="1"/>
              <a:t>Natural</a:t>
            </a:r>
            <a:r>
              <a:rPr lang="hu-HU" sz="2400" dirty="0"/>
              <a:t> </a:t>
            </a:r>
            <a:r>
              <a:rPr lang="hu-HU" sz="2400" dirty="0" err="1"/>
              <a:t>Language</a:t>
            </a:r>
            <a:r>
              <a:rPr lang="hu-HU" sz="2400" dirty="0"/>
              <a:t> </a:t>
            </a:r>
            <a:r>
              <a:rPr lang="hu-HU" sz="2400" dirty="0" err="1"/>
              <a:t>Processing</a:t>
            </a:r>
            <a:endParaRPr lang="hu-HU" sz="2400" dirty="0"/>
          </a:p>
          <a:p>
            <a:pPr lvl="1">
              <a:buFont typeface="Wingdings" panose="05000000000000000000" pitchFamily="2" charset="2"/>
              <a:buChar char="Ø"/>
            </a:pPr>
            <a:endParaRPr lang="hu-HU" sz="2400" dirty="0"/>
          </a:p>
          <a:p>
            <a:pPr indent="0">
              <a:buNone/>
            </a:pPr>
            <a:r>
              <a:rPr lang="hu-HU" sz="28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Aims</a:t>
            </a:r>
            <a:r>
              <a:rPr lang="hu-HU" sz="28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: </a:t>
            </a:r>
            <a:r>
              <a:rPr lang="hu-HU" sz="28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situation</a:t>
            </a:r>
            <a:r>
              <a:rPr lang="hu-HU" sz="28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hu-HU" sz="28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understanding</a:t>
            </a:r>
            <a:r>
              <a:rPr lang="hu-HU" sz="28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hu-HU" sz="28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for</a:t>
            </a:r>
            <a:r>
              <a:rPr lang="hu-HU" sz="28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hu-HU" sz="28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acting</a:t>
            </a:r>
            <a:r>
              <a:rPr lang="hu-HU" sz="28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and </a:t>
            </a:r>
            <a:r>
              <a:rPr lang="hu-HU" sz="28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planning</a:t>
            </a:r>
            <a:endParaRPr lang="hu-HU" sz="28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  <a:p>
            <a:pPr marL="457200" indent="-457200"/>
            <a:r>
              <a:rPr lang="hu-HU" sz="28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Next</a:t>
            </a:r>
            <a:r>
              <a:rPr lang="hu-HU" sz="28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hu-HU" sz="2800" dirty="0" err="1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lecture</a:t>
            </a:r>
            <a:endParaRPr lang="hu-HU" sz="28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  <a:p>
            <a:pPr indent="0">
              <a:buNone/>
            </a:pPr>
            <a:endParaRPr lang="hu-HU" sz="2400" dirty="0"/>
          </a:p>
          <a:p>
            <a:pPr marL="342900" indent="-342900"/>
            <a:r>
              <a:rPr lang="hu-HU" sz="2400" dirty="0" err="1"/>
              <a:t>BKP</a:t>
            </a:r>
            <a:r>
              <a:rPr lang="hu-HU" sz="2400" dirty="0"/>
              <a:t> Horn: </a:t>
            </a:r>
            <a:r>
              <a:rPr lang="hu-HU" sz="2400" dirty="0" err="1"/>
              <a:t>Vision</a:t>
            </a:r>
            <a:r>
              <a:rPr lang="hu-HU" sz="2400" dirty="0"/>
              <a:t> is </a:t>
            </a:r>
            <a:r>
              <a:rPr lang="hu-HU" sz="2400" dirty="0" err="1"/>
              <a:t>inverse</a:t>
            </a:r>
            <a:r>
              <a:rPr lang="hu-HU" sz="2400" dirty="0"/>
              <a:t> </a:t>
            </a:r>
            <a:r>
              <a:rPr lang="hu-HU" sz="2400" dirty="0" err="1"/>
              <a:t>graphics</a:t>
            </a:r>
            <a:endParaRPr lang="hu-HU" sz="2400" dirty="0"/>
          </a:p>
          <a:p>
            <a:pPr marL="342900" indent="-342900"/>
            <a:r>
              <a:rPr lang="hu-HU" sz="2400" dirty="0" err="1"/>
              <a:t>AL</a:t>
            </a:r>
            <a:r>
              <a:rPr lang="hu-HU" sz="2400" dirty="0"/>
              <a:t>:  </a:t>
            </a:r>
            <a:r>
              <a:rPr lang="hu-HU" sz="2400" b="1" dirty="0" err="1"/>
              <a:t>Vision</a:t>
            </a:r>
            <a:r>
              <a:rPr lang="hu-HU" sz="2400" b="1" dirty="0"/>
              <a:t> is </a:t>
            </a:r>
            <a:r>
              <a:rPr lang="hu-HU" sz="2400" b="1" dirty="0" err="1"/>
              <a:t>inverse</a:t>
            </a:r>
            <a:r>
              <a:rPr lang="hu-HU" sz="2400" b="1" dirty="0"/>
              <a:t> </a:t>
            </a:r>
            <a:r>
              <a:rPr lang="hu-HU" sz="2400" b="1" dirty="0" err="1"/>
              <a:t>animation</a:t>
            </a:r>
            <a:r>
              <a:rPr lang="hu-HU" sz="2400" b="1" dirty="0"/>
              <a:t> in 3D</a:t>
            </a:r>
          </a:p>
        </p:txBody>
      </p:sp>
    </p:spTree>
    <p:extLst>
      <p:ext uri="{BB962C8B-B14F-4D97-AF65-F5344CB8AC3E}">
        <p14:creationId xmlns:p14="http://schemas.microsoft.com/office/powerpoint/2010/main" val="91594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3552DD-F3B8-4D08-B507-245DD5632F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380" b="30988"/>
          <a:stretch/>
        </p:blipFill>
        <p:spPr>
          <a:xfrm>
            <a:off x="4762" y="2564905"/>
            <a:ext cx="9134475" cy="21602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00ED9-5656-4752-AC58-410951354CA8}"/>
              </a:ext>
            </a:extLst>
          </p:cNvPr>
          <p:cNvSpPr txBox="1"/>
          <p:nvPr/>
        </p:nvSpPr>
        <p:spPr>
          <a:xfrm>
            <a:off x="1108888" y="1641574"/>
            <a:ext cx="1971565" cy="923330"/>
          </a:xfrm>
          <a:prstGeom prst="rect">
            <a:avLst/>
          </a:prstGeom>
          <a:noFill/>
          <a:ln w="19050">
            <a:solidFill>
              <a:srgbClr val="ED720E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hu-HU" dirty="0" err="1"/>
              <a:t>representation</a:t>
            </a:r>
            <a:r>
              <a:rPr lang="hu-HU" dirty="0"/>
              <a:t> </a:t>
            </a:r>
          </a:p>
          <a:p>
            <a:pPr algn="ctr"/>
            <a:r>
              <a:rPr lang="hu-HU" dirty="0" err="1"/>
              <a:t>after</a:t>
            </a:r>
            <a:r>
              <a:rPr lang="hu-HU" dirty="0"/>
              <a:t> </a:t>
            </a:r>
            <a:r>
              <a:rPr lang="hu-HU" dirty="0" err="1"/>
              <a:t>receiving</a:t>
            </a:r>
            <a:r>
              <a:rPr lang="hu-HU" dirty="0"/>
              <a:t> </a:t>
            </a:r>
            <a:r>
              <a:rPr lang="hu-HU" dirty="0" err="1"/>
              <a:t>the</a:t>
            </a:r>
            <a:endParaRPr lang="hu-HU" dirty="0"/>
          </a:p>
          <a:p>
            <a:pPr algn="ctr"/>
            <a:r>
              <a:rPr lang="hu-HU" dirty="0" err="1"/>
              <a:t>n</a:t>
            </a:r>
            <a:r>
              <a:rPr lang="hu-HU" baseline="30000" dirty="0" err="1"/>
              <a:t>th</a:t>
            </a:r>
            <a:r>
              <a:rPr lang="hu-HU" dirty="0"/>
              <a:t> input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797B39-5C06-4982-9882-55A1C774BDBE}"/>
              </a:ext>
            </a:extLst>
          </p:cNvPr>
          <p:cNvSpPr/>
          <p:nvPr/>
        </p:nvSpPr>
        <p:spPr>
          <a:xfrm>
            <a:off x="3923928" y="3068960"/>
            <a:ext cx="648072" cy="1152128"/>
          </a:xfrm>
          <a:prstGeom prst="rect">
            <a:avLst/>
          </a:prstGeom>
          <a:noFill/>
          <a:ln w="508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86145F-56C9-4EFC-88AB-88645C96F4F5}"/>
              </a:ext>
            </a:extLst>
          </p:cNvPr>
          <p:cNvSpPr txBox="1"/>
          <p:nvPr/>
        </p:nvSpPr>
        <p:spPr>
          <a:xfrm>
            <a:off x="2577891" y="5158936"/>
            <a:ext cx="1670073" cy="923330"/>
          </a:xfrm>
          <a:prstGeom prst="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hu-HU" dirty="0" err="1"/>
              <a:t>representation</a:t>
            </a:r>
            <a:r>
              <a:rPr lang="hu-HU" dirty="0"/>
              <a:t> </a:t>
            </a:r>
          </a:p>
          <a:p>
            <a:pPr algn="ctr"/>
            <a:r>
              <a:rPr lang="hu-HU" dirty="0"/>
              <a:t>of </a:t>
            </a:r>
            <a:r>
              <a:rPr lang="hu-HU" dirty="0" err="1"/>
              <a:t>the</a:t>
            </a:r>
            <a:endParaRPr lang="hu-HU" dirty="0"/>
          </a:p>
          <a:p>
            <a:pPr algn="ctr"/>
            <a:r>
              <a:rPr lang="hu-HU" dirty="0"/>
              <a:t>1</a:t>
            </a:r>
            <a:r>
              <a:rPr lang="hu-HU" baseline="30000" dirty="0"/>
              <a:t>st</a:t>
            </a:r>
            <a:r>
              <a:rPr lang="hu-HU" dirty="0"/>
              <a:t> output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01141C-1357-43AF-9567-4B61F3430B6C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412928" y="4473117"/>
            <a:ext cx="366984" cy="685819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E49ADC5-735E-4B23-BED5-565FF899B80C}"/>
              </a:ext>
            </a:extLst>
          </p:cNvPr>
          <p:cNvSpPr txBox="1"/>
          <p:nvPr/>
        </p:nvSpPr>
        <p:spPr>
          <a:xfrm>
            <a:off x="4774135" y="5169966"/>
            <a:ext cx="1670073" cy="923330"/>
          </a:xfrm>
          <a:prstGeom prst="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hu-HU" dirty="0" err="1"/>
              <a:t>representation</a:t>
            </a:r>
            <a:r>
              <a:rPr lang="hu-HU" dirty="0"/>
              <a:t> </a:t>
            </a:r>
          </a:p>
          <a:p>
            <a:pPr algn="ctr"/>
            <a:r>
              <a:rPr lang="hu-HU" dirty="0"/>
              <a:t>of </a:t>
            </a:r>
            <a:r>
              <a:rPr lang="hu-HU" dirty="0" err="1"/>
              <a:t>the</a:t>
            </a:r>
            <a:endParaRPr lang="hu-HU" dirty="0"/>
          </a:p>
          <a:p>
            <a:pPr algn="ctr"/>
            <a:r>
              <a:rPr lang="hu-HU" dirty="0"/>
              <a:t>4</a:t>
            </a:r>
            <a:r>
              <a:rPr lang="hu-HU" baseline="30000" dirty="0"/>
              <a:t>th</a:t>
            </a:r>
            <a:r>
              <a:rPr lang="hu-HU" dirty="0"/>
              <a:t> output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9B7D891-3BD5-439C-AB99-3B736164C81B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609172" y="4484147"/>
            <a:ext cx="366984" cy="685819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653ABE4-7E5D-405E-BE2E-1DF6152EE7EA}"/>
              </a:ext>
            </a:extLst>
          </p:cNvPr>
          <p:cNvSpPr/>
          <p:nvPr/>
        </p:nvSpPr>
        <p:spPr>
          <a:xfrm>
            <a:off x="2094668" y="2564904"/>
            <a:ext cx="483223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680742A-BF86-4E79-B0FD-BDE9029C4FC9}"/>
              </a:ext>
            </a:extLst>
          </p:cNvPr>
          <p:cNvSpPr/>
          <p:nvPr/>
        </p:nvSpPr>
        <p:spPr>
          <a:xfrm>
            <a:off x="5740030" y="3068960"/>
            <a:ext cx="648072" cy="1152128"/>
          </a:xfrm>
          <a:prstGeom prst="rect">
            <a:avLst/>
          </a:prstGeom>
          <a:noFill/>
          <a:ln w="508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6A6D16-750A-4442-ABA2-90418F84C001}"/>
              </a:ext>
            </a:extLst>
          </p:cNvPr>
          <p:cNvSpPr txBox="1"/>
          <p:nvPr/>
        </p:nvSpPr>
        <p:spPr>
          <a:xfrm>
            <a:off x="1691680" y="10358"/>
            <a:ext cx="5194051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200" dirty="0" err="1">
                <a:solidFill>
                  <a:srgbClr val="0070C0"/>
                </a:solidFill>
              </a:rPr>
              <a:t>Problem</a:t>
            </a:r>
            <a:r>
              <a:rPr lang="hu-HU" sz="3200" dirty="0">
                <a:solidFill>
                  <a:srgbClr val="0070C0"/>
                </a:solidFill>
              </a:rPr>
              <a:t> </a:t>
            </a:r>
            <a:r>
              <a:rPr lang="hu-HU" sz="3200" dirty="0" err="1">
                <a:solidFill>
                  <a:srgbClr val="0070C0"/>
                </a:solidFill>
              </a:rPr>
              <a:t>with</a:t>
            </a:r>
            <a:r>
              <a:rPr lang="hu-HU" sz="3200" dirty="0">
                <a:solidFill>
                  <a:srgbClr val="0070C0"/>
                </a:solidFill>
              </a:rPr>
              <a:t> </a:t>
            </a:r>
            <a:r>
              <a:rPr lang="hu-HU" sz="3200" dirty="0" err="1">
                <a:solidFill>
                  <a:srgbClr val="0070C0"/>
                </a:solidFill>
              </a:rPr>
              <a:t>the</a:t>
            </a:r>
            <a:r>
              <a:rPr lang="hu-HU" sz="3200" dirty="0">
                <a:solidFill>
                  <a:srgbClr val="0070C0"/>
                </a:solidFill>
              </a:rPr>
              <a:t> </a:t>
            </a:r>
            <a:r>
              <a:rPr lang="hu-HU" sz="3200" dirty="0" err="1">
                <a:solidFill>
                  <a:srgbClr val="0070C0"/>
                </a:solidFill>
              </a:rPr>
              <a:t>architecture</a:t>
            </a:r>
            <a:endParaRPr lang="hu-HU" sz="3200" dirty="0">
              <a:solidFill>
                <a:srgbClr val="0070C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hu-HU" b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backpropagation</a:t>
            </a:r>
            <a:r>
              <a:rPr lang="hu-HU" dirty="0">
                <a:sym typeface="Wingdings" panose="05000000000000000000" pitchFamily="2" charset="2"/>
              </a:rPr>
              <a:t> </a:t>
            </a:r>
          </a:p>
          <a:p>
            <a:pPr marL="742950" lvl="1" indent="-285750">
              <a:buFont typeface="Wingdings" panose="05000000000000000000" pitchFamily="2" charset="2"/>
              <a:buChar char="à"/>
            </a:pPr>
            <a:r>
              <a:rPr lang="hu-HU" dirty="0" err="1">
                <a:sym typeface="Wingdings" panose="05000000000000000000" pitchFamily="2" charset="2"/>
              </a:rPr>
              <a:t>path</a:t>
            </a:r>
            <a:r>
              <a:rPr lang="hu-HU" dirty="0">
                <a:sym typeface="Wingdings" panose="05000000000000000000" pitchFamily="2" charset="2"/>
              </a:rPr>
              <a:t> is </a:t>
            </a:r>
            <a:r>
              <a:rPr lang="hu-HU" dirty="0" err="1">
                <a:sym typeface="Wingdings" panose="05000000000000000000" pitchFamily="2" charset="2"/>
              </a:rPr>
              <a:t>too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long</a:t>
            </a:r>
            <a:endParaRPr lang="hu-HU" dirty="0">
              <a:sym typeface="Wingdings" panose="05000000000000000000" pitchFamily="2" charset="2"/>
            </a:endParaRPr>
          </a:p>
          <a:p>
            <a:pPr marL="742950" lvl="1" indent="-285750">
              <a:buFont typeface="Wingdings" panose="05000000000000000000" pitchFamily="2" charset="2"/>
              <a:buChar char="à"/>
            </a:pPr>
            <a:r>
              <a:rPr lang="hu-HU" dirty="0" err="1">
                <a:sym typeface="Wingdings" panose="05000000000000000000" pitchFamily="2" charset="2"/>
              </a:rPr>
              <a:t>gradient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vanishes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432F9C-8C75-499C-ABA1-639B586C3653}"/>
              </a:ext>
            </a:extLst>
          </p:cNvPr>
          <p:cNvSpPr/>
          <p:nvPr/>
        </p:nvSpPr>
        <p:spPr>
          <a:xfrm>
            <a:off x="611560" y="1268760"/>
            <a:ext cx="28803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2AD4AC-2D4D-46A5-8555-21AAAC238078}"/>
              </a:ext>
            </a:extLst>
          </p:cNvPr>
          <p:cNvSpPr/>
          <p:nvPr/>
        </p:nvSpPr>
        <p:spPr>
          <a:xfrm>
            <a:off x="8028384" y="1268760"/>
            <a:ext cx="28803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FDCEF23-8C36-4F74-B153-5BAECEDC1205}"/>
              </a:ext>
            </a:extLst>
          </p:cNvPr>
          <p:cNvCxnSpPr>
            <a:cxnSpLocks/>
          </p:cNvCxnSpPr>
          <p:nvPr/>
        </p:nvCxnSpPr>
        <p:spPr>
          <a:xfrm flipH="1">
            <a:off x="899592" y="1484784"/>
            <a:ext cx="7128792" cy="0"/>
          </a:xfrm>
          <a:prstGeom prst="straightConnector1">
            <a:avLst/>
          </a:prstGeom>
          <a:ln w="28575">
            <a:prstDash val="sysDash"/>
            <a:headEnd type="oval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7DEB2206-17DD-4083-84A0-79D45B339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24729"/>
            <a:ext cx="131045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2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 animBg="1"/>
      <p:bldP spid="19" grpId="0" animBg="1"/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F5A4A9-C4A9-41CA-893E-E1F5EE57E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" y="14287"/>
            <a:ext cx="9134475" cy="6829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3552DD-F3B8-4D08-B507-245DD5632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" y="12040"/>
            <a:ext cx="9134475" cy="682942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AA51299-40B6-4D8D-87DD-BE2805F0053D}"/>
              </a:ext>
            </a:extLst>
          </p:cNvPr>
          <p:cNvSpPr/>
          <p:nvPr/>
        </p:nvSpPr>
        <p:spPr>
          <a:xfrm>
            <a:off x="4427984" y="5661248"/>
            <a:ext cx="3960440" cy="792088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562E39-F03B-486C-93DB-FF703658E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24729"/>
            <a:ext cx="1310455" cy="457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58B742-1FB9-432F-A421-CE064C94A2A0}"/>
              </a:ext>
            </a:extLst>
          </p:cNvPr>
          <p:cNvSpPr txBox="1"/>
          <p:nvPr/>
        </p:nvSpPr>
        <p:spPr>
          <a:xfrm>
            <a:off x="2555776" y="2636912"/>
            <a:ext cx="1578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>
                <a:solidFill>
                  <a:srgbClr val="D08731"/>
                </a:solidFill>
              </a:rPr>
              <a:t>the</a:t>
            </a:r>
            <a:r>
              <a:rPr lang="hu-HU" dirty="0">
                <a:solidFill>
                  <a:srgbClr val="D08731"/>
                </a:solidFill>
              </a:rPr>
              <a:t> </a:t>
            </a:r>
            <a:r>
              <a:rPr lang="hu-HU" dirty="0" err="1">
                <a:solidFill>
                  <a:srgbClr val="D08731"/>
                </a:solidFill>
              </a:rPr>
              <a:t>bottleneck</a:t>
            </a:r>
            <a:endParaRPr lang="en-US" dirty="0">
              <a:solidFill>
                <a:srgbClr val="D08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983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8D4F49-BF17-42C6-8983-5E032B2BE1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8C7652-5C7A-471D-B36D-A923DFD7939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E4D9E6-181E-4E8B-B849-A91D62756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" y="4762"/>
            <a:ext cx="9134475" cy="6848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57A02C-96DE-4ABE-8705-7F2FEDB18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545" y="6400800"/>
            <a:ext cx="131045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04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4BC71-F5AE-4213-8C65-7894F7A104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83DA5-330F-4818-B57E-02FD21C9F5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FD7E4C-B164-4E5A-9508-191F68225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" y="4762"/>
            <a:ext cx="9134475" cy="6848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A8A712-81FC-4769-A7EF-88C56CA54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545" y="6400800"/>
            <a:ext cx="131045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4170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3F44F4-3E9F-4BF9-8341-C742F227F3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F733C-AC74-4EB0-8F57-BC6C8926306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8BD142-67D3-4C54-8927-AC178C7FF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4762"/>
            <a:ext cx="9124950" cy="6848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930757-413D-4361-9FD4-A88172D65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545" y="6400800"/>
            <a:ext cx="131045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8742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53008B-2592-468C-9466-E6320A65ED8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5B0EBC-7B47-4C7E-BA5F-55CF8516C5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BED21D-81F0-4F09-AA66-BB2476660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19050"/>
            <a:ext cx="9105900" cy="6819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75146D-6E4B-426C-847A-3520396252CB}"/>
              </a:ext>
            </a:extLst>
          </p:cNvPr>
          <p:cNvSpPr txBox="1"/>
          <p:nvPr/>
        </p:nvSpPr>
        <p:spPr>
          <a:xfrm>
            <a:off x="4932040" y="4293096"/>
            <a:ext cx="34476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„</a:t>
            </a:r>
            <a:r>
              <a:rPr lang="hu-HU" dirty="0" err="1"/>
              <a:t>Concatenate</a:t>
            </a:r>
            <a:r>
              <a:rPr lang="hu-HU" dirty="0"/>
              <a:t> </a:t>
            </a:r>
            <a:r>
              <a:rPr lang="hu-HU" dirty="0" err="1"/>
              <a:t>sg</a:t>
            </a:r>
            <a:r>
              <a:rPr lang="hu-HU" dirty="0"/>
              <a:t>.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sg</a:t>
            </a:r>
            <a:r>
              <a:rPr lang="hu-HU" dirty="0"/>
              <a:t>” </a:t>
            </a:r>
            <a:r>
              <a:rPr lang="hu-HU" dirty="0" err="1"/>
              <a:t>means</a:t>
            </a:r>
            <a:r>
              <a:rPr lang="hu-HU" dirty="0"/>
              <a:t>:</a:t>
            </a:r>
          </a:p>
          <a:p>
            <a:r>
              <a:rPr lang="hu-HU" dirty="0"/>
              <a:t>„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both</a:t>
            </a:r>
            <a:r>
              <a:rPr lang="hu-HU" dirty="0"/>
              <a:t>”</a:t>
            </a:r>
          </a:p>
          <a:p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concatenate</a:t>
            </a:r>
            <a:r>
              <a:rPr lang="hu-HU" dirty="0"/>
              <a:t> </a:t>
            </a:r>
          </a:p>
          <a:p>
            <a:r>
              <a:rPr lang="hu-HU" dirty="0"/>
              <a:t>	</a:t>
            </a:r>
            <a:r>
              <a:rPr lang="hu-HU" dirty="0" err="1"/>
              <a:t>vector</a:t>
            </a:r>
            <a:r>
              <a:rPr lang="hu-HU" dirty="0"/>
              <a:t> </a:t>
            </a:r>
            <a:r>
              <a:rPr lang="hu-H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hu-HU" dirty="0"/>
              <a:t> of </a:t>
            </a:r>
            <a:r>
              <a:rPr lang="hu-HU" dirty="0" err="1"/>
              <a:t>dim</a:t>
            </a:r>
            <a:r>
              <a:rPr lang="hu-HU" dirty="0"/>
              <a:t> </a:t>
            </a:r>
            <a:r>
              <a:rPr lang="hu-H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</a:p>
          <a:p>
            <a:r>
              <a:rPr lang="hu-HU" dirty="0"/>
              <a:t>	</a:t>
            </a:r>
            <a:r>
              <a:rPr lang="hu-HU" dirty="0" err="1"/>
              <a:t>vector</a:t>
            </a:r>
            <a:r>
              <a:rPr lang="hu-HU" dirty="0"/>
              <a:t> </a:t>
            </a:r>
            <a:r>
              <a:rPr lang="hu-H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hu-HU" dirty="0"/>
              <a:t> of </a:t>
            </a:r>
            <a:r>
              <a:rPr lang="hu-HU" dirty="0" err="1"/>
              <a:t>dim</a:t>
            </a:r>
            <a:r>
              <a:rPr lang="hu-HU" dirty="0"/>
              <a:t> </a:t>
            </a:r>
            <a:r>
              <a:rPr lang="hu-H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get</a:t>
            </a:r>
            <a:endParaRPr lang="hu-HU" dirty="0"/>
          </a:p>
          <a:p>
            <a:r>
              <a:rPr lang="hu-HU" dirty="0"/>
              <a:t>	</a:t>
            </a:r>
            <a:r>
              <a:rPr lang="hu-HU" dirty="0" err="1"/>
              <a:t>vector</a:t>
            </a:r>
            <a:r>
              <a:rPr lang="hu-HU" dirty="0"/>
              <a:t> </a:t>
            </a:r>
            <a:r>
              <a:rPr lang="hu-H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hu-HU" dirty="0"/>
              <a:t> of </a:t>
            </a:r>
            <a:r>
              <a:rPr lang="hu-HU" dirty="0" err="1"/>
              <a:t>dim</a:t>
            </a:r>
            <a:r>
              <a:rPr lang="hu-HU" dirty="0"/>
              <a:t>(</a:t>
            </a:r>
            <a:r>
              <a:rPr lang="hu-HU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n+m</a:t>
            </a:r>
            <a:r>
              <a:rPr lang="hu-HU" dirty="0"/>
              <a:t>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F289CC-1C6C-4BB1-9EF4-75FBE226C2C6}"/>
              </a:ext>
            </a:extLst>
          </p:cNvPr>
          <p:cNvSpPr/>
          <p:nvPr/>
        </p:nvSpPr>
        <p:spPr>
          <a:xfrm>
            <a:off x="4355976" y="1484784"/>
            <a:ext cx="4176464" cy="1224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3DB889-84F2-41F3-99C1-873595F00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545" y="6400800"/>
            <a:ext cx="131045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81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E20667-42DC-46B8-98D9-7B57E17CAD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3BCBA-D4DF-4078-A15D-F25F533A8A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325908-1572-4999-BF10-DC86E8698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" y="19050"/>
            <a:ext cx="9134475" cy="68199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8D68896-2CD4-4ECB-944D-AC115D416692}"/>
              </a:ext>
            </a:extLst>
          </p:cNvPr>
          <p:cNvSpPr/>
          <p:nvPr/>
        </p:nvSpPr>
        <p:spPr>
          <a:xfrm>
            <a:off x="5076056" y="4365104"/>
            <a:ext cx="3096344" cy="23762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3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D07BB3-F77A-4C8A-B4CD-1D06C2011B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CAC46-447B-4923-9865-041E657304A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0BDAA1-E4B8-4BD1-897F-61B7313A4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25"/>
            <a:ext cx="9144000" cy="68413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8431D3-2F4C-4D2B-AFEE-03EF68137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545" y="6400800"/>
            <a:ext cx="131045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121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253331-AC4F-4CC8-8732-954991BB910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48373-F95A-4413-A6AC-F69B7A402D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A2D456-B715-4D87-B2F6-1622980E2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5F2899-91AC-46BE-A289-3A08E8E5F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545" y="6400800"/>
            <a:ext cx="131045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654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53008B-2592-468C-9466-E6320A65ED8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 err="1"/>
              <a:t>Names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BED21D-81F0-4F09-AA66-BB2476660C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45" r="51058" b="16213"/>
          <a:stretch/>
        </p:blipFill>
        <p:spPr>
          <a:xfrm>
            <a:off x="19050" y="908720"/>
            <a:ext cx="4456640" cy="482453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F289CC-1C6C-4BB1-9EF4-75FBE226C2C6}"/>
              </a:ext>
            </a:extLst>
          </p:cNvPr>
          <p:cNvSpPr/>
          <p:nvPr/>
        </p:nvSpPr>
        <p:spPr>
          <a:xfrm>
            <a:off x="4806029" y="3896942"/>
            <a:ext cx="4176464" cy="2366760"/>
          </a:xfrm>
          <a:prstGeom prst="rect">
            <a:avLst/>
          </a:prstGeom>
          <a:solidFill>
            <a:srgbClr val="C00000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rgbClr val="C00000"/>
                </a:solidFill>
              </a:rPr>
              <a:t>Attention</a:t>
            </a:r>
            <a:r>
              <a:rPr lang="hu-HU" dirty="0">
                <a:solidFill>
                  <a:srgbClr val="C00000"/>
                </a:solidFill>
              </a:rPr>
              <a:t> etc. </a:t>
            </a:r>
            <a:r>
              <a:rPr lang="hu-HU" dirty="0" err="1">
                <a:solidFill>
                  <a:srgbClr val="C00000"/>
                </a:solidFill>
              </a:rPr>
              <a:t>are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trained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on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many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examples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where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we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know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the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correct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translation</a:t>
            </a:r>
            <a:endParaRPr lang="hu-HU" dirty="0">
              <a:solidFill>
                <a:srgbClr val="C00000"/>
              </a:solidFill>
            </a:endParaRPr>
          </a:p>
          <a:p>
            <a:pPr algn="ctr"/>
            <a:endParaRPr lang="hu-HU" sz="1000" dirty="0">
              <a:solidFill>
                <a:srgbClr val="C00000"/>
              </a:solidFill>
            </a:endParaRPr>
          </a:p>
          <a:p>
            <a:pPr algn="ctr"/>
            <a:r>
              <a:rPr lang="hu-HU" dirty="0" err="1">
                <a:solidFill>
                  <a:srgbClr val="C00000"/>
                </a:solidFill>
              </a:rPr>
              <a:t>It</a:t>
            </a:r>
            <a:r>
              <a:rPr lang="hu-HU" dirty="0">
                <a:solidFill>
                  <a:srgbClr val="C00000"/>
                </a:solidFill>
              </a:rPr>
              <a:t> is </a:t>
            </a:r>
            <a:r>
              <a:rPr lang="hu-HU" dirty="0" err="1">
                <a:solidFill>
                  <a:srgbClr val="C00000"/>
                </a:solidFill>
              </a:rPr>
              <a:t>interesting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that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the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method</a:t>
            </a:r>
            <a:r>
              <a:rPr lang="hu-HU" dirty="0">
                <a:solidFill>
                  <a:srgbClr val="C00000"/>
                </a:solidFill>
              </a:rPr>
              <a:t> is </a:t>
            </a:r>
            <a:r>
              <a:rPr lang="hu-HU" dirty="0" err="1">
                <a:solidFill>
                  <a:srgbClr val="C00000"/>
                </a:solidFill>
              </a:rPr>
              <a:t>strong</a:t>
            </a:r>
            <a:r>
              <a:rPr lang="hu-HU" dirty="0">
                <a:solidFill>
                  <a:srgbClr val="C00000"/>
                </a:solidFill>
              </a:rPr>
              <a:t> and </a:t>
            </a:r>
            <a:r>
              <a:rPr lang="hu-HU" dirty="0" err="1">
                <a:solidFill>
                  <a:srgbClr val="C00000"/>
                </a:solidFill>
              </a:rPr>
              <a:t>can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generalize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for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other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sentences</a:t>
            </a:r>
            <a:endParaRPr lang="hu-HU" dirty="0">
              <a:solidFill>
                <a:srgbClr val="C00000"/>
              </a:solidFill>
            </a:endParaRPr>
          </a:p>
          <a:p>
            <a:pPr algn="ctr"/>
            <a:endParaRPr lang="hu-HU" sz="1000" dirty="0">
              <a:solidFill>
                <a:srgbClr val="C00000"/>
              </a:solidFill>
            </a:endParaRPr>
          </a:p>
          <a:p>
            <a:pPr algn="ctr"/>
            <a:r>
              <a:rPr lang="hu-HU" dirty="0">
                <a:solidFill>
                  <a:srgbClr val="C00000"/>
                </a:solidFill>
              </a:rPr>
              <a:t>The </a:t>
            </a:r>
            <a:r>
              <a:rPr lang="hu-HU" dirty="0" err="1">
                <a:solidFill>
                  <a:srgbClr val="C00000"/>
                </a:solidFill>
              </a:rPr>
              <a:t>estimated</a:t>
            </a:r>
            <a:r>
              <a:rPr lang="hu-HU" dirty="0">
                <a:solidFill>
                  <a:srgbClr val="C00000"/>
                </a:solidFill>
              </a:rPr>
              <a:t> </a:t>
            </a:r>
            <a:r>
              <a:rPr lang="hu-HU" dirty="0" err="1">
                <a:solidFill>
                  <a:srgbClr val="C00000"/>
                </a:solidFill>
              </a:rPr>
              <a:t>training</a:t>
            </a:r>
            <a:r>
              <a:rPr lang="hu-HU" dirty="0">
                <a:solidFill>
                  <a:srgbClr val="C00000"/>
                </a:solidFill>
              </a:rPr>
              <a:t> cost of GPT-3 (Google) is USD 2,5 </a:t>
            </a:r>
            <a:r>
              <a:rPr lang="hu-HU" dirty="0" err="1">
                <a:solidFill>
                  <a:srgbClr val="C00000"/>
                </a:solidFill>
              </a:rPr>
              <a:t>million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51AF06A-58F1-463C-A435-0EFF1B6E1FBF}"/>
              </a:ext>
            </a:extLst>
          </p:cNvPr>
          <p:cNvSpPr/>
          <p:nvPr/>
        </p:nvSpPr>
        <p:spPr>
          <a:xfrm>
            <a:off x="3979585" y="3861048"/>
            <a:ext cx="504056" cy="1656184"/>
          </a:xfrm>
          <a:prstGeom prst="ellipse">
            <a:avLst/>
          </a:prstGeom>
          <a:solidFill>
            <a:schemeClr val="accent1"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DC2D0C6-F8A3-421D-8F4E-F127ACED3685}"/>
              </a:ext>
            </a:extLst>
          </p:cNvPr>
          <p:cNvSpPr/>
          <p:nvPr/>
        </p:nvSpPr>
        <p:spPr>
          <a:xfrm>
            <a:off x="2667539" y="3861048"/>
            <a:ext cx="504056" cy="1656184"/>
          </a:xfrm>
          <a:prstGeom prst="ellipse">
            <a:avLst/>
          </a:prstGeom>
          <a:solidFill>
            <a:schemeClr val="accent5">
              <a:lumMod val="60000"/>
              <a:lumOff val="40000"/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3A6838E-5498-44B7-9005-06169C259105}"/>
              </a:ext>
            </a:extLst>
          </p:cNvPr>
          <p:cNvSpPr/>
          <p:nvPr/>
        </p:nvSpPr>
        <p:spPr>
          <a:xfrm>
            <a:off x="867788" y="1628800"/>
            <a:ext cx="504056" cy="1656184"/>
          </a:xfrm>
          <a:prstGeom prst="ellipse">
            <a:avLst/>
          </a:prstGeom>
          <a:solidFill>
            <a:schemeClr val="accent6">
              <a:lumMod val="60000"/>
              <a:lumOff val="40000"/>
              <a:alpha val="1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F84275E-EE39-4E6D-A3EE-4749F00C54EB}"/>
              </a:ext>
            </a:extLst>
          </p:cNvPr>
          <p:cNvSpPr/>
          <p:nvPr/>
        </p:nvSpPr>
        <p:spPr>
          <a:xfrm>
            <a:off x="1907704" y="692696"/>
            <a:ext cx="504056" cy="1656184"/>
          </a:xfrm>
          <a:prstGeom prst="ellipse">
            <a:avLst/>
          </a:prstGeom>
          <a:solidFill>
            <a:srgbClr val="C00000">
              <a:alpha val="1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160E7A-633C-42DE-AB43-49F6893E2027}"/>
              </a:ext>
            </a:extLst>
          </p:cNvPr>
          <p:cNvSpPr/>
          <p:nvPr/>
        </p:nvSpPr>
        <p:spPr>
          <a:xfrm>
            <a:off x="5724128" y="2060848"/>
            <a:ext cx="4176464" cy="17759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hu-HU" sz="2400" b="1" dirty="0" err="1">
                <a:solidFill>
                  <a:schemeClr val="accent1">
                    <a:lumMod val="75000"/>
                  </a:schemeClr>
                </a:solidFill>
              </a:rPr>
              <a:t>Query</a:t>
            </a:r>
            <a:endParaRPr lang="hu-HU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hu-HU" sz="2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Key</a:t>
            </a:r>
          </a:p>
          <a:p>
            <a:pPr marL="342900" indent="-342900">
              <a:buFont typeface="+mj-lt"/>
              <a:buAutoNum type="arabicPeriod"/>
            </a:pPr>
            <a:r>
              <a:rPr lang="hu-HU" sz="2400" b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Value</a:t>
            </a:r>
            <a:endParaRPr lang="hu-HU" sz="24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hu-HU" sz="2400" b="1" dirty="0" err="1">
                <a:solidFill>
                  <a:srgbClr val="C00000"/>
                </a:solidFill>
              </a:rPr>
              <a:t>Attention</a:t>
            </a:r>
            <a:r>
              <a:rPr lang="hu-HU" sz="2400" b="1" dirty="0">
                <a:solidFill>
                  <a:srgbClr val="C00000"/>
                </a:solidFill>
              </a:rPr>
              <a:t> </a:t>
            </a:r>
            <a:r>
              <a:rPr lang="hu-HU" sz="2400" b="1" dirty="0" err="1">
                <a:solidFill>
                  <a:srgbClr val="C00000"/>
                </a:solidFill>
              </a:rPr>
              <a:t>score</a:t>
            </a:r>
            <a:r>
              <a:rPr lang="hu-HU" sz="2400" b="1" dirty="0">
                <a:solidFill>
                  <a:srgbClr val="C00000"/>
                </a:solidFill>
              </a:rPr>
              <a:t> </a:t>
            </a:r>
            <a:r>
              <a:rPr lang="hu-HU" sz="2400" b="1" dirty="0" err="1">
                <a:solidFill>
                  <a:srgbClr val="C00000"/>
                </a:solidFill>
              </a:rPr>
              <a:t>vector</a:t>
            </a:r>
            <a:endParaRPr lang="en-US" sz="2400" b="1" dirty="0">
              <a:solidFill>
                <a:srgbClr val="C00000"/>
              </a:solidFill>
            </a:endParaRP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4AC57F8F-0857-49F2-BDF1-99B654C89B6C}"/>
              </a:ext>
            </a:extLst>
          </p:cNvPr>
          <p:cNvCxnSpPr>
            <a:cxnSpLocks/>
            <a:stCxn id="16" idx="1"/>
            <a:endCxn id="7" idx="0"/>
          </p:cNvCxnSpPr>
          <p:nvPr/>
        </p:nvCxnSpPr>
        <p:spPr>
          <a:xfrm rot="10800000" flipV="1">
            <a:off x="4231614" y="2384774"/>
            <a:ext cx="1564523" cy="1476274"/>
          </a:xfrm>
          <a:prstGeom prst="bentConnector2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014A75A-7D60-449B-AAA4-B647E76D4C8C}"/>
              </a:ext>
            </a:extLst>
          </p:cNvPr>
          <p:cNvSpPr/>
          <p:nvPr/>
        </p:nvSpPr>
        <p:spPr>
          <a:xfrm>
            <a:off x="5796136" y="2276651"/>
            <a:ext cx="216024" cy="216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98BBB6-FEB0-4E7F-9C1E-FD99F8E217A4}"/>
              </a:ext>
            </a:extLst>
          </p:cNvPr>
          <p:cNvSpPr/>
          <p:nvPr/>
        </p:nvSpPr>
        <p:spPr>
          <a:xfrm>
            <a:off x="5804346" y="2658752"/>
            <a:ext cx="216024" cy="216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BAC7C0-7883-435B-A54F-F2F0EEB846BB}"/>
              </a:ext>
            </a:extLst>
          </p:cNvPr>
          <p:cNvSpPr/>
          <p:nvPr/>
        </p:nvSpPr>
        <p:spPr>
          <a:xfrm>
            <a:off x="5812566" y="3032621"/>
            <a:ext cx="216024" cy="216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C0D3721-4780-4E69-8F35-63A090ABC2A7}"/>
              </a:ext>
            </a:extLst>
          </p:cNvPr>
          <p:cNvSpPr/>
          <p:nvPr/>
        </p:nvSpPr>
        <p:spPr>
          <a:xfrm>
            <a:off x="5819134" y="3376643"/>
            <a:ext cx="216024" cy="216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6A04D2F2-2EC3-4F93-860E-6204BD00F5D6}"/>
              </a:ext>
            </a:extLst>
          </p:cNvPr>
          <p:cNvCxnSpPr>
            <a:cxnSpLocks/>
            <a:stCxn id="17" idx="1"/>
            <a:endCxn id="8" idx="0"/>
          </p:cNvCxnSpPr>
          <p:nvPr/>
        </p:nvCxnSpPr>
        <p:spPr>
          <a:xfrm rot="10800000" flipV="1">
            <a:off x="2919568" y="2766874"/>
            <a:ext cx="2884779" cy="1094173"/>
          </a:xfrm>
          <a:prstGeom prst="bentConnector2">
            <a:avLst/>
          </a:prstGeom>
          <a:ln w="508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D5D5FF75-93CA-4C71-9436-926B00726261}"/>
              </a:ext>
            </a:extLst>
          </p:cNvPr>
          <p:cNvCxnSpPr>
            <a:cxnSpLocks/>
            <a:stCxn id="18" idx="1"/>
            <a:endCxn id="9" idx="6"/>
          </p:cNvCxnSpPr>
          <p:nvPr/>
        </p:nvCxnSpPr>
        <p:spPr>
          <a:xfrm rot="10800000">
            <a:off x="1371844" y="2456892"/>
            <a:ext cx="4440722" cy="683852"/>
          </a:xfrm>
          <a:prstGeom prst="bentConnector3">
            <a:avLst>
              <a:gd name="adj1" fmla="val 50000"/>
            </a:avLst>
          </a:prstGeom>
          <a:ln w="508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22A89E76-AA1E-43D0-847F-153D2D3DF4EA}"/>
              </a:ext>
            </a:extLst>
          </p:cNvPr>
          <p:cNvCxnSpPr>
            <a:cxnSpLocks/>
            <a:stCxn id="19" idx="1"/>
            <a:endCxn id="10" idx="0"/>
          </p:cNvCxnSpPr>
          <p:nvPr/>
        </p:nvCxnSpPr>
        <p:spPr>
          <a:xfrm rot="10800000">
            <a:off x="2159732" y="692696"/>
            <a:ext cx="3659402" cy="2792070"/>
          </a:xfrm>
          <a:prstGeom prst="bentConnector4">
            <a:avLst>
              <a:gd name="adj1" fmla="val 46556"/>
              <a:gd name="adj2" fmla="val 108187"/>
            </a:avLst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C889D92E-0FAD-4D73-9CF6-59711432F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545" y="6400800"/>
            <a:ext cx="131045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471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496305-040D-4AE3-8938-3558F228915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7548" y="404671"/>
            <a:ext cx="7632844" cy="576057"/>
          </a:xfrm>
        </p:spPr>
        <p:txBody>
          <a:bodyPr/>
          <a:lstStyle/>
          <a:p>
            <a:r>
              <a:rPr lang="hu-HU" dirty="0" err="1"/>
              <a:t>Motion</a:t>
            </a:r>
            <a:r>
              <a:rPr lang="hu-HU" dirty="0"/>
              <a:t>: Optical Flow (</a:t>
            </a:r>
            <a:r>
              <a:rPr lang="hu-HU" dirty="0" err="1"/>
              <a:t>Perceiving</a:t>
            </a:r>
            <a:r>
              <a:rPr lang="hu-HU" dirty="0"/>
              <a:t> Systems)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2313F7-93CC-44EC-A51E-F2AC7CB609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342900" indent="-342900"/>
            <a:r>
              <a:rPr lang="hu-HU" dirty="0" err="1"/>
              <a:t>Color</a:t>
            </a:r>
            <a:r>
              <a:rPr lang="hu-HU" dirty="0"/>
              <a:t> </a:t>
            </a:r>
            <a:r>
              <a:rPr lang="hu-HU" dirty="0" err="1"/>
              <a:t>coded</a:t>
            </a:r>
            <a:r>
              <a:rPr lang="hu-HU" dirty="0"/>
              <a:t>: </a:t>
            </a:r>
            <a:r>
              <a:rPr lang="hu-HU" dirty="0" err="1"/>
              <a:t>color</a:t>
            </a:r>
            <a:r>
              <a:rPr lang="hu-HU" dirty="0"/>
              <a:t> show </a:t>
            </a:r>
            <a:r>
              <a:rPr lang="hu-HU" dirty="0" err="1"/>
              <a:t>direction</a:t>
            </a:r>
            <a:r>
              <a:rPr lang="hu-HU" dirty="0"/>
              <a:t> of </a:t>
            </a:r>
            <a:r>
              <a:rPr lang="hu-HU" dirty="0" err="1"/>
              <a:t>motion</a:t>
            </a:r>
            <a:r>
              <a:rPr lang="hu-HU" dirty="0"/>
              <a:t> </a:t>
            </a:r>
          </a:p>
          <a:p>
            <a:pPr marL="1885912" lvl="4"/>
            <a:r>
              <a:rPr lang="hu-HU" sz="2200" dirty="0" err="1"/>
              <a:t>Intensities</a:t>
            </a:r>
            <a:r>
              <a:rPr lang="hu-HU" sz="2200" dirty="0"/>
              <a:t> show </a:t>
            </a:r>
            <a:r>
              <a:rPr lang="hu-HU" sz="2200" dirty="0" err="1"/>
              <a:t>speed</a:t>
            </a:r>
            <a:r>
              <a:rPr lang="hu-HU" sz="2200" dirty="0"/>
              <a:t> of </a:t>
            </a:r>
            <a:r>
              <a:rPr lang="hu-HU" sz="2200" dirty="0" err="1"/>
              <a:t>motion</a:t>
            </a:r>
            <a:endParaRPr lang="hu-HU" sz="2200" dirty="0"/>
          </a:p>
        </p:txBody>
      </p:sp>
    </p:spTree>
    <p:extLst>
      <p:ext uri="{BB962C8B-B14F-4D97-AF65-F5344CB8AC3E}">
        <p14:creationId xmlns:p14="http://schemas.microsoft.com/office/powerpoint/2010/main" val="346186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9EB0AA-5CF0-4471-ABD4-975463535E4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 err="1"/>
              <a:t>Attention</a:t>
            </a:r>
            <a:r>
              <a:rPr lang="hu-HU" dirty="0"/>
              <a:t> and Transformers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D6F50-3269-4F87-A539-8073EA409F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7548" y="1196976"/>
            <a:ext cx="7776860" cy="5184352"/>
          </a:xfrm>
        </p:spPr>
        <p:txBody>
          <a:bodyPr/>
          <a:lstStyle/>
          <a:p>
            <a:pPr marL="342900" indent="-342900"/>
            <a:r>
              <a:rPr lang="hu-HU" dirty="0" err="1"/>
              <a:t>Attention</a:t>
            </a:r>
            <a:r>
              <a:rPr lang="hu-HU" dirty="0"/>
              <a:t> is </a:t>
            </a:r>
            <a:r>
              <a:rPr lang="hu-HU" dirty="0" err="1"/>
              <a:t>one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most </a:t>
            </a:r>
            <a:r>
              <a:rPr lang="hu-HU" dirty="0" err="1"/>
              <a:t>important</a:t>
            </a:r>
            <a:r>
              <a:rPr lang="hu-HU" dirty="0"/>
              <a:t> </a:t>
            </a:r>
            <a:r>
              <a:rPr lang="hu-HU" dirty="0" err="1"/>
              <a:t>recent</a:t>
            </a:r>
            <a:r>
              <a:rPr lang="hu-HU" dirty="0"/>
              <a:t> </a:t>
            </a:r>
            <a:r>
              <a:rPr lang="hu-HU" dirty="0" err="1"/>
              <a:t>concepts</a:t>
            </a:r>
            <a:r>
              <a:rPr lang="hu-HU" dirty="0"/>
              <a:t> in </a:t>
            </a:r>
            <a:r>
              <a:rPr lang="hu-HU" dirty="0" err="1"/>
              <a:t>DNN</a:t>
            </a:r>
            <a:r>
              <a:rPr lang="hu-HU" dirty="0"/>
              <a:t> </a:t>
            </a:r>
            <a:r>
              <a:rPr lang="hu-HU" dirty="0" err="1"/>
              <a:t>technology</a:t>
            </a:r>
            <a:endParaRPr lang="hu-HU" dirty="0"/>
          </a:p>
          <a:p>
            <a:pPr marL="828888" lvl="1" indent="-342900"/>
            <a:r>
              <a:rPr lang="hu-HU" dirty="0" err="1"/>
              <a:t>It</a:t>
            </a:r>
            <a:r>
              <a:rPr lang="hu-HU" dirty="0"/>
              <a:t> has almost </a:t>
            </a:r>
            <a:r>
              <a:rPr lang="hu-HU" dirty="0" err="1"/>
              <a:t>nothing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concept</a:t>
            </a:r>
            <a:r>
              <a:rPr lang="hu-HU" dirty="0"/>
              <a:t> of </a:t>
            </a:r>
            <a:r>
              <a:rPr lang="hu-HU" dirty="0" err="1"/>
              <a:t>attention</a:t>
            </a:r>
            <a:r>
              <a:rPr lang="hu-HU" dirty="0"/>
              <a:t> in psychology</a:t>
            </a:r>
          </a:p>
          <a:p>
            <a:pPr marL="342900" indent="-342900"/>
            <a:r>
              <a:rPr lang="hu-HU" dirty="0"/>
              <a:t>An </a:t>
            </a:r>
            <a:r>
              <a:rPr lang="hu-HU" dirty="0" err="1"/>
              <a:t>extension</a:t>
            </a:r>
            <a:r>
              <a:rPr lang="hu-HU" dirty="0"/>
              <a:t> of </a:t>
            </a:r>
            <a:r>
              <a:rPr lang="hu-HU" dirty="0" err="1"/>
              <a:t>attention</a:t>
            </a:r>
            <a:r>
              <a:rPr lang="hu-HU" dirty="0"/>
              <a:t> is </a:t>
            </a:r>
            <a:r>
              <a:rPr lang="hu-HU" dirty="0" err="1"/>
              <a:t>called</a:t>
            </a:r>
            <a:r>
              <a:rPr lang="hu-HU" dirty="0"/>
              <a:t> </a:t>
            </a:r>
            <a:r>
              <a:rPr lang="hu-HU" dirty="0" err="1"/>
              <a:t>transformers</a:t>
            </a:r>
            <a:endParaRPr lang="hu-HU" dirty="0"/>
          </a:p>
          <a:p>
            <a:pPr marL="828888" lvl="1" indent="-342900"/>
            <a:r>
              <a:rPr lang="hu-HU" dirty="0"/>
              <a:t>The </a:t>
            </a:r>
            <a:r>
              <a:rPr lang="hu-HU" dirty="0" err="1"/>
              <a:t>word</a:t>
            </a:r>
            <a:r>
              <a:rPr lang="hu-HU" dirty="0"/>
              <a:t> </a:t>
            </a:r>
            <a:r>
              <a:rPr lang="hu-HU" dirty="0" err="1"/>
              <a:t>comes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word</a:t>
            </a:r>
            <a:r>
              <a:rPr lang="hu-HU" dirty="0"/>
              <a:t> </a:t>
            </a:r>
            <a:r>
              <a:rPr lang="hu-HU" dirty="0" err="1"/>
              <a:t>translation</a:t>
            </a:r>
            <a:r>
              <a:rPr lang="hu-HU" dirty="0"/>
              <a:t> (</a:t>
            </a:r>
            <a:r>
              <a:rPr lang="hu-HU" dirty="0" err="1"/>
              <a:t>linguistics</a:t>
            </a:r>
            <a:r>
              <a:rPr lang="hu-HU" dirty="0"/>
              <a:t>)</a:t>
            </a:r>
          </a:p>
          <a:p>
            <a:pPr marL="828888" lvl="1" indent="-342900"/>
            <a:r>
              <a:rPr lang="hu-HU" dirty="0" err="1"/>
              <a:t>It</a:t>
            </a:r>
            <a:r>
              <a:rPr lang="hu-HU" dirty="0"/>
              <a:t>  has </a:t>
            </a:r>
            <a:r>
              <a:rPr lang="hu-HU" dirty="0" err="1"/>
              <a:t>gained</a:t>
            </a:r>
            <a:r>
              <a:rPr lang="hu-HU" dirty="0"/>
              <a:t> </a:t>
            </a:r>
            <a:r>
              <a:rPr lang="hu-HU" dirty="0" err="1"/>
              <a:t>popularity</a:t>
            </a:r>
            <a:r>
              <a:rPr lang="hu-HU" dirty="0"/>
              <a:t> in </a:t>
            </a:r>
            <a:r>
              <a:rPr lang="hu-HU" dirty="0" err="1"/>
              <a:t>many</a:t>
            </a:r>
            <a:r>
              <a:rPr lang="hu-HU" dirty="0"/>
              <a:t> </a:t>
            </a:r>
            <a:r>
              <a:rPr lang="hu-HU" dirty="0" err="1"/>
              <a:t>fields</a:t>
            </a:r>
            <a:r>
              <a:rPr lang="hu-HU" dirty="0"/>
              <a:t> </a:t>
            </a:r>
            <a:r>
              <a:rPr lang="hu-HU" dirty="0" err="1"/>
              <a:t>where</a:t>
            </a:r>
            <a:r>
              <a:rPr lang="hu-HU" dirty="0"/>
              <a:t> temporal </a:t>
            </a:r>
            <a:r>
              <a:rPr lang="hu-HU" dirty="0" err="1"/>
              <a:t>information</a:t>
            </a:r>
            <a:r>
              <a:rPr lang="hu-HU" dirty="0"/>
              <a:t> is </a:t>
            </a:r>
            <a:r>
              <a:rPr lang="hu-HU" dirty="0" err="1"/>
              <a:t>relevant</a:t>
            </a:r>
            <a:r>
              <a:rPr lang="hu-HU" dirty="0"/>
              <a:t>, </a:t>
            </a:r>
            <a:r>
              <a:rPr lang="hu-HU" dirty="0" err="1"/>
              <a:t>including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fusion</a:t>
            </a:r>
            <a:r>
              <a:rPr lang="hu-HU" dirty="0"/>
              <a:t> of </a:t>
            </a:r>
            <a:r>
              <a:rPr lang="hu-HU" dirty="0" err="1"/>
              <a:t>modalities</a:t>
            </a:r>
            <a:endParaRPr lang="hu-HU" dirty="0"/>
          </a:p>
          <a:p>
            <a:pPr marL="828888" lvl="1" indent="-342900"/>
            <a:r>
              <a:rPr lang="hu-HU" dirty="0" err="1"/>
              <a:t>Check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quality</a:t>
            </a:r>
            <a:r>
              <a:rPr lang="hu-HU" dirty="0"/>
              <a:t> of Google </a:t>
            </a:r>
            <a:r>
              <a:rPr lang="hu-HU" dirty="0" err="1"/>
              <a:t>translate</a:t>
            </a:r>
            <a:endParaRPr lang="hu-HU" dirty="0"/>
          </a:p>
          <a:p>
            <a:pPr marL="1408031" lvl="2"/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does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Hungarian</a:t>
            </a:r>
            <a:r>
              <a:rPr lang="hu-HU" dirty="0"/>
              <a:t> </a:t>
            </a:r>
            <a:r>
              <a:rPr lang="hu-HU" dirty="0" err="1"/>
              <a:t>word</a:t>
            </a:r>
            <a:r>
              <a:rPr lang="hu-HU" dirty="0"/>
              <a:t> „láb” </a:t>
            </a:r>
            <a:r>
              <a:rPr lang="hu-HU" dirty="0" err="1"/>
              <a:t>means</a:t>
            </a:r>
            <a:r>
              <a:rPr lang="hu-HU" dirty="0"/>
              <a:t>?</a:t>
            </a:r>
          </a:p>
          <a:p>
            <a:pPr marL="1408031" lvl="2"/>
            <a:r>
              <a:rPr lang="hu-HU" dirty="0" err="1"/>
              <a:t>Answer</a:t>
            </a:r>
            <a:r>
              <a:rPr lang="hu-HU" dirty="0"/>
              <a:t>: </a:t>
            </a:r>
          </a:p>
          <a:p>
            <a:pPr marL="1750923" lvl="3" indent="-342900"/>
            <a:r>
              <a:rPr lang="en-US" sz="1050" dirty="0"/>
              <a:t>A </a:t>
            </a:r>
            <a:r>
              <a:rPr lang="en-US" sz="1050" b="1" dirty="0" err="1"/>
              <a:t>láb</a:t>
            </a:r>
            <a:r>
              <a:rPr lang="en-US" sz="1050" dirty="0"/>
              <a:t> </a:t>
            </a:r>
            <a:r>
              <a:rPr lang="en-US" sz="1050" dirty="0" err="1"/>
              <a:t>az</a:t>
            </a:r>
            <a:r>
              <a:rPr lang="en-US" sz="1050" dirty="0"/>
              <a:t> </a:t>
            </a:r>
            <a:r>
              <a:rPr lang="en-US" sz="1050" dirty="0" err="1">
                <a:hlinkClick r:id="rId2" tooltip="Állatok"/>
              </a:rPr>
              <a:t>állatok</a:t>
            </a:r>
            <a:r>
              <a:rPr lang="en-US" sz="1050" dirty="0"/>
              <a:t> </a:t>
            </a:r>
            <a:r>
              <a:rPr lang="en-US" sz="1050" dirty="0" err="1"/>
              <a:t>egy</a:t>
            </a:r>
            <a:r>
              <a:rPr lang="en-US" sz="1050" dirty="0"/>
              <a:t> </a:t>
            </a:r>
            <a:r>
              <a:rPr lang="en-US" sz="1050" dirty="0" err="1"/>
              <a:t>részénél</a:t>
            </a:r>
            <a:r>
              <a:rPr lang="en-US" sz="1050" dirty="0"/>
              <a:t> a </a:t>
            </a:r>
            <a:r>
              <a:rPr lang="en-US" sz="1050" dirty="0" err="1"/>
              <a:t>szilárd</a:t>
            </a:r>
            <a:r>
              <a:rPr lang="en-US" sz="1050" dirty="0"/>
              <a:t> </a:t>
            </a:r>
            <a:r>
              <a:rPr lang="en-US" sz="1050" dirty="0" err="1"/>
              <a:t>aljzaton</a:t>
            </a:r>
            <a:r>
              <a:rPr lang="en-US" sz="1050" dirty="0"/>
              <a:t> </a:t>
            </a:r>
            <a:r>
              <a:rPr lang="en-US" sz="1050" dirty="0" err="1"/>
              <a:t>való</a:t>
            </a:r>
            <a:r>
              <a:rPr lang="en-US" sz="1050" dirty="0"/>
              <a:t> </a:t>
            </a:r>
            <a:r>
              <a:rPr lang="en-US" sz="1050" dirty="0" err="1"/>
              <a:t>helyváltoztatás</a:t>
            </a:r>
            <a:r>
              <a:rPr lang="en-US" sz="1050" dirty="0"/>
              <a:t> </a:t>
            </a:r>
            <a:r>
              <a:rPr lang="en-US" sz="1050" dirty="0" err="1"/>
              <a:t>szerve</a:t>
            </a:r>
            <a:r>
              <a:rPr lang="en-US" sz="1050" dirty="0"/>
              <a:t> </a:t>
            </a:r>
            <a:r>
              <a:rPr lang="en-US" sz="1050" dirty="0" err="1"/>
              <a:t>melyet</a:t>
            </a:r>
            <a:r>
              <a:rPr lang="en-US" sz="1050" dirty="0"/>
              <a:t> </a:t>
            </a:r>
            <a:r>
              <a:rPr lang="en-US" sz="1050" dirty="0" err="1"/>
              <a:t>neveznek</a:t>
            </a:r>
            <a:r>
              <a:rPr lang="en-US" sz="1050" dirty="0"/>
              <a:t> </a:t>
            </a:r>
            <a:r>
              <a:rPr lang="en-US" sz="1050" dirty="0" err="1"/>
              <a:t>mozgásszervnek</a:t>
            </a:r>
            <a:r>
              <a:rPr lang="en-US" sz="1050" dirty="0"/>
              <a:t> </a:t>
            </a:r>
            <a:r>
              <a:rPr lang="en-US" sz="1050" dirty="0" err="1"/>
              <a:t>vagy</a:t>
            </a:r>
            <a:r>
              <a:rPr lang="en-US" sz="1050" dirty="0"/>
              <a:t> </a:t>
            </a:r>
            <a:r>
              <a:rPr lang="en-US" sz="1050" dirty="0" err="1"/>
              <a:t>végtagnak</a:t>
            </a:r>
            <a:r>
              <a:rPr lang="en-US" sz="1050" dirty="0"/>
              <a:t> is. </a:t>
            </a:r>
            <a:r>
              <a:rPr lang="en-US" sz="1050" dirty="0" err="1"/>
              <a:t>Orvosi</a:t>
            </a:r>
            <a:r>
              <a:rPr lang="en-US" sz="1050" dirty="0"/>
              <a:t> (</a:t>
            </a:r>
            <a:r>
              <a:rPr lang="en-US" sz="1050" dirty="0" err="1"/>
              <a:t>ortopédiai</a:t>
            </a:r>
            <a:r>
              <a:rPr lang="en-US" sz="1050" dirty="0"/>
              <a:t>) </a:t>
            </a:r>
            <a:r>
              <a:rPr lang="en-US" sz="1050" dirty="0" err="1"/>
              <a:t>értelemben</a:t>
            </a:r>
            <a:r>
              <a:rPr lang="en-US" sz="1050" dirty="0"/>
              <a:t> a </a:t>
            </a:r>
            <a:r>
              <a:rPr lang="en-US" sz="1050" dirty="0" err="1"/>
              <a:t>láb</a:t>
            </a:r>
            <a:r>
              <a:rPr lang="en-US" sz="1050" dirty="0"/>
              <a:t>, </a:t>
            </a:r>
            <a:r>
              <a:rPr lang="en-US" sz="1050" dirty="0" err="1"/>
              <a:t>az</a:t>
            </a:r>
            <a:r>
              <a:rPr lang="en-US" sz="1050" dirty="0"/>
              <a:t> </a:t>
            </a:r>
            <a:r>
              <a:rPr lang="en-US" sz="1050" dirty="0" err="1"/>
              <a:t>alsó</a:t>
            </a:r>
            <a:r>
              <a:rPr lang="en-US" sz="1050" dirty="0"/>
              <a:t> </a:t>
            </a:r>
            <a:r>
              <a:rPr lang="en-US" sz="1050" dirty="0" err="1"/>
              <a:t>végtagnak</a:t>
            </a:r>
            <a:r>
              <a:rPr lang="en-US" sz="1050" dirty="0"/>
              <a:t> a </a:t>
            </a:r>
            <a:r>
              <a:rPr lang="en-US" sz="1050" dirty="0" err="1"/>
              <a:t>bokaízületen</a:t>
            </a:r>
            <a:r>
              <a:rPr lang="en-US" sz="1050" dirty="0"/>
              <a:t> </a:t>
            </a:r>
            <a:r>
              <a:rPr lang="en-US" sz="1050" dirty="0" err="1"/>
              <a:t>túli</a:t>
            </a:r>
            <a:r>
              <a:rPr lang="en-US" sz="1050" dirty="0"/>
              <a:t> </a:t>
            </a:r>
            <a:r>
              <a:rPr lang="en-US" sz="1050" dirty="0" err="1"/>
              <a:t>része</a:t>
            </a:r>
            <a:r>
              <a:rPr lang="en-US" sz="1050" dirty="0"/>
              <a:t>.</a:t>
            </a:r>
            <a:endParaRPr lang="hu-HU" sz="1050" dirty="0"/>
          </a:p>
        </p:txBody>
      </p:sp>
    </p:spTree>
    <p:extLst>
      <p:ext uri="{BB962C8B-B14F-4D97-AF65-F5344CB8AC3E}">
        <p14:creationId xmlns:p14="http://schemas.microsoft.com/office/powerpoint/2010/main" val="3414908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432855426"/>
              </p:ext>
            </p:extLst>
          </p:nvPr>
        </p:nvGraphicFramePr>
        <p:xfrm>
          <a:off x="-288540" y="620688"/>
          <a:ext cx="9000492" cy="54546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Szövegdoboz 1">
            <a:extLst>
              <a:ext uri="{FF2B5EF4-FFF2-40B4-BE49-F238E27FC236}">
                <a16:creationId xmlns:a16="http://schemas.microsoft.com/office/drawing/2014/main" id="{BDF95E62-CCB5-478D-ADD6-C7985FAD41DC}"/>
              </a:ext>
            </a:extLst>
          </p:cNvPr>
          <p:cNvSpPr txBox="1"/>
          <p:nvPr/>
        </p:nvSpPr>
        <p:spPr>
          <a:xfrm>
            <a:off x="251520" y="6099365"/>
            <a:ext cx="1956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lorincz@inf.elte.hu</a:t>
            </a:r>
          </a:p>
        </p:txBody>
      </p:sp>
    </p:spTree>
    <p:extLst>
      <p:ext uri="{BB962C8B-B14F-4D97-AF65-F5344CB8AC3E}">
        <p14:creationId xmlns:p14="http://schemas.microsoft.com/office/powerpoint/2010/main" val="4061420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496305-040D-4AE3-8938-3558F228915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/>
              <a:t>Optical Flow </a:t>
            </a:r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dirty="0" err="1"/>
              <a:t>fooled</a:t>
            </a:r>
            <a:r>
              <a:rPr lang="hu-HU" dirty="0"/>
              <a:t> (</a:t>
            </a:r>
            <a:r>
              <a:rPr lang="hu-HU" dirty="0" err="1"/>
              <a:t>Perceiving</a:t>
            </a:r>
            <a:r>
              <a:rPr lang="hu-HU" dirty="0"/>
              <a:t> Systems)</a:t>
            </a:r>
          </a:p>
        </p:txBody>
      </p:sp>
    </p:spTree>
    <p:extLst>
      <p:ext uri="{BB962C8B-B14F-4D97-AF65-F5344CB8AC3E}">
        <p14:creationId xmlns:p14="http://schemas.microsoft.com/office/powerpoint/2010/main" val="335984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3CE0FB-EE78-4AC1-9810-2F7A94EE61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/>
              <a:t>Video ELTE – Martonvásár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2EEB7-31D7-403D-95F2-5BF17B4C23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0173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3CE0FB-EE78-4AC1-9810-2F7A94EE61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/>
              <a:t>Video ELTE – Martonvásár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2EEB7-31D7-403D-95F2-5BF17B4C23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3325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257128-9A92-4978-8C00-6360C8F03F1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hu-HU" dirty="0"/>
              <a:t>Video ELTE – Martonvásár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A390E6-3B55-4F33-A778-0712A438E45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3952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E01C94-5E91-4A96-A977-D3ADC1456B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7548" y="404671"/>
            <a:ext cx="7992884" cy="1140239"/>
          </a:xfrm>
        </p:spPr>
        <p:txBody>
          <a:bodyPr/>
          <a:lstStyle/>
          <a:p>
            <a:r>
              <a:rPr lang="hu-HU" dirty="0"/>
              <a:t>Video and </a:t>
            </a:r>
            <a:r>
              <a:rPr lang="hu-HU" dirty="0" err="1"/>
              <a:t>speech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/>
              <a:t>Speaker</a:t>
            </a:r>
            <a:r>
              <a:rPr lang="hu-HU" dirty="0"/>
              <a:t> </a:t>
            </a:r>
            <a:r>
              <a:rPr lang="hu-HU" dirty="0" err="1"/>
              <a:t>separation</a:t>
            </a:r>
            <a:endParaRPr lang="hu-HU" dirty="0"/>
          </a:p>
          <a:p>
            <a:r>
              <a:rPr lang="hu-HU" dirty="0"/>
              <a:t>code: </a:t>
            </a:r>
            <a:r>
              <a:rPr lang="hu-HU" sz="2000" dirty="0">
                <a:hlinkClick r:id="rId2"/>
              </a:rPr>
              <a:t>https://www.cse.huji.ac.il/~arielephrat/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2763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Natural</a:t>
            </a:r>
            <a:r>
              <a:rPr lang="hu-HU" dirty="0"/>
              <a:t> </a:t>
            </a:r>
            <a:r>
              <a:rPr lang="hu-HU" dirty="0" err="1"/>
              <a:t>Language</a:t>
            </a:r>
            <a:r>
              <a:rPr lang="hu-HU" dirty="0"/>
              <a:t> </a:t>
            </a:r>
            <a:r>
              <a:rPr lang="hu-HU" dirty="0" err="1"/>
              <a:t>Processing</a:t>
            </a:r>
            <a:r>
              <a:rPr lang="hu-HU" dirty="0"/>
              <a:t/>
            </a:r>
            <a:br>
              <a:rPr lang="hu-HU" dirty="0"/>
            </a:br>
            <a:r>
              <a:rPr lang="hu-HU" dirty="0" err="1"/>
              <a:t>It</a:t>
            </a:r>
            <a:r>
              <a:rPr lang="hu-HU" dirty="0"/>
              <a:t> is </a:t>
            </a:r>
            <a:r>
              <a:rPr lang="hu-HU" dirty="0" err="1"/>
              <a:t>complicated</a:t>
            </a:r>
            <a:r>
              <a:rPr lang="hu-HU" dirty="0"/>
              <a:t>…</a:t>
            </a:r>
            <a:br>
              <a:rPr lang="hu-HU" dirty="0"/>
            </a:br>
            <a:r>
              <a:rPr lang="hu-HU" dirty="0"/>
              <a:t>Here is a story </a:t>
            </a:r>
            <a:r>
              <a:rPr lang="hu-HU" dirty="0" err="1"/>
              <a:t>with</a:t>
            </a:r>
            <a:r>
              <a:rPr lang="hu-HU" dirty="0"/>
              <a:t> a </a:t>
            </a:r>
            <a:r>
              <a:rPr lang="hu-HU" dirty="0" err="1"/>
              <a:t>question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you</a:t>
            </a:r>
            <a:endParaRPr lang="hu-HU" dirty="0"/>
          </a:p>
        </p:txBody>
      </p:sp>
      <p:sp>
        <p:nvSpPr>
          <p:cNvPr id="5" name="Tartalom helye 4"/>
          <p:cNvSpPr>
            <a:spLocks noGrp="1"/>
          </p:cNvSpPr>
          <p:nvPr>
            <p:ph idx="1"/>
          </p:nvPr>
        </p:nvSpPr>
        <p:spPr>
          <a:xfrm>
            <a:off x="107504" y="2492896"/>
            <a:ext cx="7992887" cy="4853130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In a </a:t>
            </a:r>
            <a:r>
              <a:rPr lang="hu-HU" dirty="0" err="1"/>
              <a:t>community</a:t>
            </a:r>
            <a:r>
              <a:rPr lang="hu-HU" dirty="0"/>
              <a:t>, </a:t>
            </a:r>
            <a:r>
              <a:rPr lang="hu-HU" dirty="0" err="1"/>
              <a:t>many</a:t>
            </a:r>
            <a:r>
              <a:rPr lang="hu-HU" dirty="0"/>
              <a:t> </a:t>
            </a:r>
            <a:r>
              <a:rPr lang="hu-HU" dirty="0" err="1"/>
              <a:t>people</a:t>
            </a:r>
            <a:r>
              <a:rPr lang="hu-HU" dirty="0"/>
              <a:t> </a:t>
            </a:r>
            <a:r>
              <a:rPr lang="hu-HU" dirty="0" err="1"/>
              <a:t>know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Smith is </a:t>
            </a:r>
            <a:r>
              <a:rPr lang="hu-HU" dirty="0" err="1"/>
              <a:t>corrupt</a:t>
            </a:r>
            <a:r>
              <a:rPr lang="hu-HU" dirty="0"/>
              <a:t>. </a:t>
            </a:r>
          </a:p>
          <a:p>
            <a:pPr marL="0" indent="0">
              <a:buNone/>
            </a:pPr>
            <a:r>
              <a:rPr lang="hu-HU" dirty="0"/>
              <a:t>X </a:t>
            </a:r>
            <a:r>
              <a:rPr lang="hu-HU" dirty="0" err="1"/>
              <a:t>claims</a:t>
            </a:r>
            <a:r>
              <a:rPr lang="hu-HU" dirty="0"/>
              <a:t> it </a:t>
            </a:r>
            <a:r>
              <a:rPr lang="hu-HU" dirty="0" err="1"/>
              <a:t>openly</a:t>
            </a:r>
            <a:r>
              <a:rPr lang="hu-HU" dirty="0"/>
              <a:t>. He </a:t>
            </a:r>
            <a:r>
              <a:rPr lang="hu-HU" dirty="0" err="1"/>
              <a:t>says</a:t>
            </a:r>
            <a:r>
              <a:rPr lang="hu-HU" dirty="0"/>
              <a:t>: Smith is a </a:t>
            </a:r>
            <a:r>
              <a:rPr lang="hu-HU" dirty="0" err="1"/>
              <a:t>currupt</a:t>
            </a:r>
            <a:r>
              <a:rPr lang="hu-HU" dirty="0"/>
              <a:t> </a:t>
            </a:r>
            <a:r>
              <a:rPr lang="hu-HU" dirty="0" err="1"/>
              <a:t>person</a:t>
            </a:r>
            <a:r>
              <a:rPr lang="hu-HU" dirty="0"/>
              <a:t>! </a:t>
            </a:r>
          </a:p>
          <a:p>
            <a:pPr marL="0" indent="0">
              <a:buNone/>
            </a:pPr>
            <a:r>
              <a:rPr lang="hu-HU" dirty="0"/>
              <a:t>Smith </a:t>
            </a:r>
            <a:r>
              <a:rPr lang="hu-HU" dirty="0" err="1"/>
              <a:t>takes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issue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local </a:t>
            </a:r>
            <a:r>
              <a:rPr lang="hu-HU" dirty="0" err="1"/>
              <a:t>court</a:t>
            </a:r>
            <a:r>
              <a:rPr lang="hu-HU" dirty="0"/>
              <a:t> and – </a:t>
            </a:r>
            <a:r>
              <a:rPr lang="hu-HU" dirty="0" err="1"/>
              <a:t>unfortunately</a:t>
            </a:r>
            <a:r>
              <a:rPr lang="hu-HU" dirty="0"/>
              <a:t> – X </a:t>
            </a:r>
            <a:r>
              <a:rPr lang="hu-HU" dirty="0" err="1"/>
              <a:t>can’t</a:t>
            </a:r>
            <a:r>
              <a:rPr lang="hu-HU" dirty="0"/>
              <a:t> </a:t>
            </a:r>
            <a:r>
              <a:rPr lang="hu-HU" dirty="0" err="1"/>
              <a:t>prove</a:t>
            </a:r>
            <a:r>
              <a:rPr lang="hu-HU" dirty="0"/>
              <a:t> a </a:t>
            </a:r>
            <a:r>
              <a:rPr lang="hu-HU" dirty="0" err="1"/>
              <a:t>single</a:t>
            </a:r>
            <a:r>
              <a:rPr lang="hu-HU" dirty="0"/>
              <a:t> </a:t>
            </a:r>
            <a:r>
              <a:rPr lang="hu-HU" dirty="0" err="1"/>
              <a:t>case</a:t>
            </a:r>
            <a:r>
              <a:rPr lang="hu-HU" dirty="0"/>
              <a:t> of </a:t>
            </a:r>
            <a:r>
              <a:rPr lang="hu-HU" dirty="0" err="1"/>
              <a:t>corruption</a:t>
            </a:r>
            <a:r>
              <a:rPr lang="hu-HU" dirty="0"/>
              <a:t>. He </a:t>
            </a:r>
            <a:r>
              <a:rPr lang="hu-HU" dirty="0" err="1"/>
              <a:t>looses</a:t>
            </a:r>
            <a:r>
              <a:rPr lang="hu-HU" dirty="0"/>
              <a:t>…</a:t>
            </a:r>
          </a:p>
          <a:p>
            <a:pPr marL="0" indent="0">
              <a:buNone/>
            </a:pPr>
            <a:r>
              <a:rPr lang="hu-HU" dirty="0"/>
              <a:t>The decision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court</a:t>
            </a:r>
            <a:r>
              <a:rPr lang="hu-HU" dirty="0"/>
              <a:t> is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next</a:t>
            </a:r>
            <a:r>
              <a:rPr lang="hu-HU" dirty="0"/>
              <a:t> Sunday, X must stand </a:t>
            </a:r>
            <a:r>
              <a:rPr lang="hu-HU" dirty="0" err="1"/>
              <a:t>up</a:t>
            </a:r>
            <a:r>
              <a:rPr lang="hu-HU" dirty="0"/>
              <a:t> in front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community</a:t>
            </a:r>
            <a:r>
              <a:rPr lang="hu-HU" dirty="0"/>
              <a:t> and </a:t>
            </a:r>
            <a:r>
              <a:rPr lang="hu-HU" dirty="0" err="1"/>
              <a:t>say</a:t>
            </a:r>
            <a:r>
              <a:rPr lang="hu-HU" dirty="0"/>
              <a:t>:</a:t>
            </a:r>
          </a:p>
          <a:p>
            <a:pPr marL="0" indent="0">
              <a:buNone/>
            </a:pPr>
            <a:r>
              <a:rPr lang="hu-HU" dirty="0"/>
              <a:t>„</a:t>
            </a:r>
            <a:r>
              <a:rPr lang="hu-HU" dirty="0" err="1"/>
              <a:t>Mr</a:t>
            </a:r>
            <a:r>
              <a:rPr lang="hu-HU" dirty="0"/>
              <a:t> Smith,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a honest </a:t>
            </a:r>
            <a:r>
              <a:rPr lang="hu-HU" dirty="0" err="1"/>
              <a:t>member</a:t>
            </a:r>
            <a:r>
              <a:rPr lang="hu-HU" dirty="0"/>
              <a:t>. I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apologize</a:t>
            </a:r>
            <a:r>
              <a:rPr lang="hu-HU" dirty="0"/>
              <a:t>!”</a:t>
            </a:r>
          </a:p>
          <a:p>
            <a:pPr marL="0" indent="0">
              <a:buNone/>
            </a:pPr>
            <a:endParaRPr lang="hu-HU" sz="1200" dirty="0"/>
          </a:p>
          <a:p>
            <a:pPr marL="0" indent="0">
              <a:buNone/>
            </a:pPr>
            <a:r>
              <a:rPr lang="hu-HU" dirty="0"/>
              <a:t>X </a:t>
            </a:r>
            <a:r>
              <a:rPr lang="hu-HU" dirty="0" err="1"/>
              <a:t>stands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 and </a:t>
            </a:r>
            <a:r>
              <a:rPr lang="hu-HU" dirty="0" err="1"/>
              <a:t>says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required</a:t>
            </a:r>
            <a:r>
              <a:rPr lang="hu-HU" dirty="0"/>
              <a:t> </a:t>
            </a:r>
            <a:r>
              <a:rPr lang="hu-HU" dirty="0" err="1"/>
              <a:t>words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100% </a:t>
            </a:r>
            <a:r>
              <a:rPr lang="hu-HU" dirty="0" err="1"/>
              <a:t>percision</a:t>
            </a:r>
            <a:r>
              <a:rPr lang="hu-HU" dirty="0"/>
              <a:t>.</a:t>
            </a:r>
          </a:p>
          <a:p>
            <a:pPr marL="0" indent="0">
              <a:buNone/>
            </a:pPr>
            <a:r>
              <a:rPr lang="hu-HU" b="1" dirty="0" err="1">
                <a:solidFill>
                  <a:srgbClr val="C00000"/>
                </a:solidFill>
              </a:rPr>
              <a:t>However</a:t>
            </a:r>
            <a:r>
              <a:rPr lang="hu-HU" b="1" dirty="0">
                <a:solidFill>
                  <a:srgbClr val="C00000"/>
                </a:solidFill>
              </a:rPr>
              <a:t>, </a:t>
            </a:r>
            <a:r>
              <a:rPr lang="hu-HU" b="1" dirty="0" err="1">
                <a:solidFill>
                  <a:srgbClr val="C00000"/>
                </a:solidFill>
              </a:rPr>
              <a:t>the</a:t>
            </a:r>
            <a:r>
              <a:rPr lang="hu-HU" b="1" dirty="0">
                <a:solidFill>
                  <a:srgbClr val="C00000"/>
                </a:solidFill>
              </a:rPr>
              <a:t> </a:t>
            </a:r>
            <a:r>
              <a:rPr lang="hu-HU" b="1" dirty="0" err="1">
                <a:solidFill>
                  <a:srgbClr val="C00000"/>
                </a:solidFill>
              </a:rPr>
              <a:t>meaning</a:t>
            </a:r>
            <a:r>
              <a:rPr lang="hu-HU" b="1" dirty="0">
                <a:solidFill>
                  <a:srgbClr val="C00000"/>
                </a:solidFill>
              </a:rPr>
              <a:t> </a:t>
            </a:r>
            <a:r>
              <a:rPr lang="hu-HU" b="1" dirty="0" err="1">
                <a:solidFill>
                  <a:srgbClr val="C00000"/>
                </a:solidFill>
              </a:rPr>
              <a:t>remains</a:t>
            </a:r>
            <a:r>
              <a:rPr lang="hu-HU" b="1" dirty="0">
                <a:solidFill>
                  <a:srgbClr val="C00000"/>
                </a:solidFill>
              </a:rPr>
              <a:t> </a:t>
            </a:r>
            <a:r>
              <a:rPr lang="hu-HU" b="1" dirty="0" err="1">
                <a:solidFill>
                  <a:srgbClr val="C00000"/>
                </a:solidFill>
              </a:rPr>
              <a:t>the</a:t>
            </a:r>
            <a:r>
              <a:rPr lang="hu-HU" b="1" dirty="0">
                <a:solidFill>
                  <a:srgbClr val="C00000"/>
                </a:solidFill>
              </a:rPr>
              <a:t> </a:t>
            </a:r>
            <a:r>
              <a:rPr lang="hu-HU" b="1" dirty="0" err="1">
                <a:solidFill>
                  <a:srgbClr val="C00000"/>
                </a:solidFill>
              </a:rPr>
              <a:t>same</a:t>
            </a:r>
            <a:r>
              <a:rPr lang="hu-HU" b="1" dirty="0">
                <a:solidFill>
                  <a:srgbClr val="C00000"/>
                </a:solidFill>
              </a:rPr>
              <a:t>: Smith is </a:t>
            </a:r>
            <a:r>
              <a:rPr lang="hu-HU" b="1" dirty="0" err="1">
                <a:solidFill>
                  <a:srgbClr val="C00000"/>
                </a:solidFill>
              </a:rPr>
              <a:t>corrupt</a:t>
            </a:r>
            <a:r>
              <a:rPr lang="hu-HU" b="1" dirty="0">
                <a:solidFill>
                  <a:srgbClr val="C00000"/>
                </a:solidFill>
              </a:rPr>
              <a:t>.</a:t>
            </a:r>
          </a:p>
          <a:p>
            <a:pPr marL="0" indent="0">
              <a:buNone/>
            </a:pPr>
            <a:r>
              <a:rPr lang="hu-HU" b="1" dirty="0" err="1">
                <a:solidFill>
                  <a:srgbClr val="C00000"/>
                </a:solidFill>
              </a:rPr>
              <a:t>How</a:t>
            </a:r>
            <a:r>
              <a:rPr lang="hu-HU" b="1" dirty="0">
                <a:solidFill>
                  <a:srgbClr val="C00000"/>
                </a:solidFill>
              </a:rPr>
              <a:t> </a:t>
            </a:r>
            <a:r>
              <a:rPr lang="hu-HU" b="1" dirty="0" err="1">
                <a:solidFill>
                  <a:srgbClr val="C00000"/>
                </a:solidFill>
              </a:rPr>
              <a:t>come</a:t>
            </a:r>
            <a:r>
              <a:rPr lang="hu-HU" b="1" dirty="0">
                <a:solidFill>
                  <a:srgbClr val="C00000"/>
                </a:solidFill>
              </a:rPr>
              <a:t>? </a:t>
            </a:r>
            <a:r>
              <a:rPr lang="hu-HU" b="1" dirty="0" err="1">
                <a:solidFill>
                  <a:srgbClr val="C00000"/>
                </a:solidFill>
              </a:rPr>
              <a:t>What</a:t>
            </a:r>
            <a:r>
              <a:rPr lang="hu-HU" b="1" dirty="0">
                <a:solidFill>
                  <a:srgbClr val="C00000"/>
                </a:solidFill>
              </a:rPr>
              <a:t> is </a:t>
            </a:r>
            <a:r>
              <a:rPr lang="hu-HU" b="1" dirty="0" err="1">
                <a:solidFill>
                  <a:srgbClr val="C00000"/>
                </a:solidFill>
              </a:rPr>
              <a:t>your</a:t>
            </a:r>
            <a:r>
              <a:rPr lang="hu-HU" b="1" dirty="0">
                <a:solidFill>
                  <a:srgbClr val="C00000"/>
                </a:solidFill>
              </a:rPr>
              <a:t> </a:t>
            </a:r>
            <a:r>
              <a:rPr lang="hu-HU" b="1" dirty="0" err="1">
                <a:solidFill>
                  <a:srgbClr val="C00000"/>
                </a:solidFill>
              </a:rPr>
              <a:t>solution</a:t>
            </a:r>
            <a:r>
              <a:rPr lang="hu-HU" b="1" dirty="0">
                <a:solidFill>
                  <a:srgbClr val="C00000"/>
                </a:solidFill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27785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hite Cover">
  <a:themeElements>
    <a:clrScheme name="EIT Colour Palette">
      <a:dk1>
        <a:srgbClr val="333333"/>
      </a:dk1>
      <a:lt1>
        <a:srgbClr val="FFFFFF"/>
      </a:lt1>
      <a:dk2>
        <a:srgbClr val="034EA2"/>
      </a:dk2>
      <a:lt2>
        <a:srgbClr val="6BB745"/>
      </a:lt2>
      <a:accent1>
        <a:srgbClr val="73C4EE"/>
      </a:accent1>
      <a:accent2>
        <a:srgbClr val="630F7A"/>
      </a:accent2>
      <a:accent3>
        <a:srgbClr val="E74394"/>
      </a:accent3>
      <a:accent4>
        <a:srgbClr val="152D79"/>
      </a:accent4>
      <a:accent5>
        <a:srgbClr val="FDCD15"/>
      </a:accent5>
      <a:accent6>
        <a:srgbClr val="00AFAA"/>
      </a:accent6>
      <a:hlink>
        <a:srgbClr val="333333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14182</TotalTime>
  <Words>935</Words>
  <Application>Microsoft Office PowerPoint</Application>
  <PresentationFormat>Diavetítés a képernyőre (4:3 oldalarány)</PresentationFormat>
  <Paragraphs>183</Paragraphs>
  <Slides>31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31</vt:i4>
      </vt:variant>
    </vt:vector>
  </HeadingPairs>
  <TitlesOfParts>
    <vt:vector size="38" baseType="lpstr">
      <vt:lpstr>Arial</vt:lpstr>
      <vt:lpstr>Calibri</vt:lpstr>
      <vt:lpstr>Times New Roman</vt:lpstr>
      <vt:lpstr>Titillium</vt:lpstr>
      <vt:lpstr>Titillium Lt</vt:lpstr>
      <vt:lpstr>Wingdings</vt:lpstr>
      <vt:lpstr>White Cover</vt:lpstr>
      <vt:lpstr>Lecture 9  Video and   Natural Language Processing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Natural Language Processing It is complicated… Here is a story with a question for you</vt:lpstr>
      <vt:lpstr>Solution Type 2 is highlighted</vt:lpstr>
      <vt:lpstr>Winks combined with other gestures can have different meanings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>Ecorys UK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András Lőrincz</dc:creator>
  <cp:lastModifiedBy>Petrosz</cp:lastModifiedBy>
  <cp:revision>789</cp:revision>
  <dcterms:created xsi:type="dcterms:W3CDTF">2014-10-20T08:54:53Z</dcterms:created>
  <dcterms:modified xsi:type="dcterms:W3CDTF">2020-12-16T13:34:55Z</dcterms:modified>
</cp:coreProperties>
</file>